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39"/>
  </p:notesMasterIdLst>
  <p:handoutMasterIdLst>
    <p:handoutMasterId r:id="rId40"/>
  </p:handoutMasterIdLst>
  <p:sldIdLst>
    <p:sldId id="256" r:id="rId2"/>
    <p:sldId id="437" r:id="rId3"/>
    <p:sldId id="396" r:id="rId4"/>
    <p:sldId id="398" r:id="rId5"/>
    <p:sldId id="403" r:id="rId6"/>
    <p:sldId id="405" r:id="rId7"/>
    <p:sldId id="404" r:id="rId8"/>
    <p:sldId id="399" r:id="rId9"/>
    <p:sldId id="400" r:id="rId10"/>
    <p:sldId id="406" r:id="rId11"/>
    <p:sldId id="407" r:id="rId12"/>
    <p:sldId id="409" r:id="rId13"/>
    <p:sldId id="410" r:id="rId14"/>
    <p:sldId id="411" r:id="rId15"/>
    <p:sldId id="408" r:id="rId16"/>
    <p:sldId id="401" r:id="rId17"/>
    <p:sldId id="412" r:id="rId18"/>
    <p:sldId id="415" r:id="rId19"/>
    <p:sldId id="416" r:id="rId20"/>
    <p:sldId id="345" r:id="rId21"/>
    <p:sldId id="418" r:id="rId22"/>
    <p:sldId id="422" r:id="rId23"/>
    <p:sldId id="420" r:id="rId24"/>
    <p:sldId id="427" r:id="rId25"/>
    <p:sldId id="421" r:id="rId26"/>
    <p:sldId id="436" r:id="rId27"/>
    <p:sldId id="423" r:id="rId28"/>
    <p:sldId id="397" r:id="rId29"/>
    <p:sldId id="428" r:id="rId30"/>
    <p:sldId id="435" r:id="rId31"/>
    <p:sldId id="429" r:id="rId32"/>
    <p:sldId id="431" r:id="rId33"/>
    <p:sldId id="432" r:id="rId34"/>
    <p:sldId id="433" r:id="rId35"/>
    <p:sldId id="424" r:id="rId36"/>
    <p:sldId id="425" r:id="rId37"/>
    <p:sldId id="426" r:id="rId38"/>
  </p:sldIdLst>
  <p:sldSz cx="9144000" cy="6858000" type="screen4x3"/>
  <p:notesSz cx="7104063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95" autoAdjust="0"/>
    <p:restoredTop sz="88903" autoAdjust="0"/>
  </p:normalViewPr>
  <p:slideViewPr>
    <p:cSldViewPr>
      <p:cViewPr varScale="1">
        <p:scale>
          <a:sx n="94" d="100"/>
          <a:sy n="94" d="100"/>
        </p:scale>
        <p:origin x="-137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1C504890-F4C0-62C8-C5B6-2EDF8BC6C7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hangingPunct="1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FA3813E1-BDD6-CA75-1219-6E2D98F1F1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hangingPunct="1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A319A25C-7DCA-48F7-B9ED-465768846772}" type="datetimeFigureOut">
              <a:rPr lang="zh-CN" altLang="en-US"/>
              <a:pPr>
                <a:defRPr/>
              </a:pPr>
              <a:t>2025/3/9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2E153A88-5FD2-5B8E-DB8F-6AE05DCF7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hangingPunct="1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2450FC7-DBDD-2FD2-86D7-A37F4E67C4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6947F586-0B83-4CEC-B062-CD50D74844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xmlns="" id="{704430AE-1F7D-99BC-2DEF-E38F88FBCA4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xmlns="" id="{90E94876-F491-F521-D932-455D75FA19E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4313" y="0"/>
            <a:ext cx="3078162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xmlns="" id="{20C36E93-741E-6DB3-C6DA-E6C37F195AB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xmlns="" id="{76917986-301E-ACF8-16BD-2C611906928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4837" cy="46053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0486" name="Rectangle 6">
            <a:extLst>
              <a:ext uri="{FF2B5EF4-FFF2-40B4-BE49-F238E27FC236}">
                <a16:creationId xmlns:a16="http://schemas.microsoft.com/office/drawing/2014/main" xmlns="" id="{E15968B3-DFD7-26B5-322E-40E636789C2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xmlns="" id="{EEFE46E1-350A-0F83-66F1-3F4C1BC718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313" y="9721850"/>
            <a:ext cx="3078162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59C663FB-0976-4248-BF91-452000F252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07502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xmlns="" id="{8FF28D75-8C8F-68CD-3524-73CA1EDC30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备注占位符 2">
            <a:extLst>
              <a:ext uri="{FF2B5EF4-FFF2-40B4-BE49-F238E27FC236}">
                <a16:creationId xmlns:a16="http://schemas.microsoft.com/office/drawing/2014/main" xmlns="" id="{A6085707-C7C9-C08F-4622-A457417C31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364" name="灯片编号占位符 3">
            <a:extLst>
              <a:ext uri="{FF2B5EF4-FFF2-40B4-BE49-F238E27FC236}">
                <a16:creationId xmlns:a16="http://schemas.microsoft.com/office/drawing/2014/main" xmlns="" id="{C4EE6006-991F-D91E-3255-FB97BD332B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1472027-5DBE-4B4A-B539-47E6F06AD200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:a16="http://schemas.microsoft.com/office/drawing/2014/main" xmlns="" id="{12CF62F4-40F3-7C85-723C-90F843C713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xmlns="" id="{BE5A81B8-6AFF-D16F-FC43-58D0C3739F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:a16="http://schemas.microsoft.com/office/drawing/2014/main" xmlns="" id="{ECB0C2F1-0D9C-66F0-DCE1-6D4979B48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FA57928-1C95-4BE1-B704-08E30FF77CC8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xmlns="" id="{B2A19A4F-CE4C-1C67-EE32-B7735C0FC4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xmlns="" id="{9AC03096-6B83-2469-8C12-27CFBBA5C4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xmlns="" id="{C10C409B-87AB-FB7F-E305-B1E4A75CC1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140F4E-1214-4384-84DD-0828D0EF3271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>
            <a:extLst>
              <a:ext uri="{FF2B5EF4-FFF2-40B4-BE49-F238E27FC236}">
                <a16:creationId xmlns:a16="http://schemas.microsoft.com/office/drawing/2014/main" xmlns="" id="{DB98FB8D-59E7-4716-0D34-2C9CBB74C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>
            <a:extLst>
              <a:ext uri="{FF2B5EF4-FFF2-40B4-BE49-F238E27FC236}">
                <a16:creationId xmlns:a16="http://schemas.microsoft.com/office/drawing/2014/main" xmlns="" id="{A2156944-DAC9-6CD3-BCB7-D8AED6D439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4036" name="灯片编号占位符 3">
            <a:extLst>
              <a:ext uri="{FF2B5EF4-FFF2-40B4-BE49-F238E27FC236}">
                <a16:creationId xmlns:a16="http://schemas.microsoft.com/office/drawing/2014/main" xmlns="" id="{ADFF5DCC-DD51-2443-35AD-A8CA4FC67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4589D35-7E9C-45F8-9523-109F776D3021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xmlns="" id="{86308B17-EC59-A4B3-C764-F20E8ABB5A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xmlns="" id="{F36F652A-CDF4-05E1-D5DE-6E287E08B1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xmlns="" id="{8A61BCF7-C8B0-1437-9CB3-7A92E89B9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0953C52-4300-475B-9988-9A96EF954C5E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>
            <a:extLst>
              <a:ext uri="{FF2B5EF4-FFF2-40B4-BE49-F238E27FC236}">
                <a16:creationId xmlns:a16="http://schemas.microsoft.com/office/drawing/2014/main" xmlns="" id="{F4184011-80DE-E054-E709-B58922EE95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备注占位符 2">
            <a:extLst>
              <a:ext uri="{FF2B5EF4-FFF2-40B4-BE49-F238E27FC236}">
                <a16:creationId xmlns:a16="http://schemas.microsoft.com/office/drawing/2014/main" xmlns="" id="{2A504AB2-E451-9E0F-9288-A7E04C9047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from time import *   #</a:t>
            </a:r>
            <a:r>
              <a:rPr lang="zh-CN" altLang="en-US">
                <a:latin typeface="Arial" panose="020B0604020202020204" pitchFamily="34" charset="0"/>
              </a:rPr>
              <a:t>时间统计库 </a:t>
            </a:r>
          </a:p>
          <a:p>
            <a:endParaRPr lang="zh-CN" altLang="en-US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x = 10        #</a:t>
            </a:r>
            <a:r>
              <a:rPr lang="zh-CN" altLang="en-US">
                <a:latin typeface="Arial" panose="020B0604020202020204" pitchFamily="34" charset="0"/>
              </a:rPr>
              <a:t>自变量 </a:t>
            </a:r>
            <a:r>
              <a:rPr lang="en-US" altLang="zh-CN">
                <a:latin typeface="Arial" panose="020B0604020202020204" pitchFamily="34" charset="0"/>
              </a:rPr>
              <a:t>x</a:t>
            </a:r>
          </a:p>
          <a:p>
            <a:r>
              <a:rPr lang="en-US" altLang="zh-CN">
                <a:latin typeface="Arial" panose="020B0604020202020204" pitchFamily="34" charset="0"/>
              </a:rPr>
              <a:t>f = 1        #</a:t>
            </a:r>
            <a:r>
              <a:rPr lang="zh-CN" altLang="en-US">
                <a:latin typeface="Arial" panose="020B0604020202020204" pitchFamily="34" charset="0"/>
              </a:rPr>
              <a:t>函数值 </a:t>
            </a:r>
            <a:r>
              <a:rPr lang="en-US" altLang="zh-CN">
                <a:latin typeface="Arial" panose="020B0604020202020204" pitchFamily="34" charset="0"/>
              </a:rPr>
              <a:t>f</a:t>
            </a:r>
          </a:p>
          <a:p>
            <a:r>
              <a:rPr lang="en-US" altLang="zh-CN">
                <a:latin typeface="Arial" panose="020B0604020202020204" pitchFamily="34" charset="0"/>
              </a:rPr>
              <a:t>countMul = 0    #</a:t>
            </a:r>
            <a:r>
              <a:rPr lang="zh-CN" altLang="en-US">
                <a:latin typeface="Arial" panose="020B0604020202020204" pitchFamily="34" charset="0"/>
              </a:rPr>
              <a:t>统计乘法次数</a:t>
            </a:r>
          </a:p>
          <a:p>
            <a:r>
              <a:rPr lang="en-US" altLang="zh-CN">
                <a:latin typeface="Arial" panose="020B0604020202020204" pitchFamily="34" charset="0"/>
              </a:rPr>
              <a:t>countAdd = 0    #</a:t>
            </a:r>
            <a:r>
              <a:rPr lang="zh-CN" altLang="en-US">
                <a:latin typeface="Arial" panose="020B0604020202020204" pitchFamily="34" charset="0"/>
              </a:rPr>
              <a:t>统计加法次数</a:t>
            </a:r>
          </a:p>
          <a:p>
            <a:endParaRPr lang="zh-CN" altLang="en-US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startT = time()  #</a:t>
            </a:r>
            <a:r>
              <a:rPr lang="zh-CN" altLang="en-US">
                <a:latin typeface="Arial" panose="020B0604020202020204" pitchFamily="34" charset="0"/>
              </a:rPr>
              <a:t>记录起始时间</a:t>
            </a:r>
          </a:p>
          <a:p>
            <a:endParaRPr lang="zh-CN" altLang="en-US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for i in range (1000000):      </a:t>
            </a:r>
          </a:p>
          <a:p>
            <a:r>
              <a:rPr lang="en-US" altLang="zh-CN">
                <a:latin typeface="Arial" panose="020B0604020202020204" pitchFamily="34" charset="0"/>
              </a:rPr>
              <a:t>    f = f + (i+1) * x**i       #</a:t>
            </a:r>
            <a:r>
              <a:rPr lang="zh-CN" altLang="en-US">
                <a:latin typeface="Arial" panose="020B0604020202020204" pitchFamily="34" charset="0"/>
              </a:rPr>
              <a:t>函数</a:t>
            </a:r>
          </a:p>
          <a:p>
            <a:r>
              <a:rPr lang="zh-CN" altLang="en-US">
                <a:latin typeface="Arial" panose="020B0604020202020204" pitchFamily="34" charset="0"/>
              </a:rPr>
              <a:t>    </a:t>
            </a:r>
            <a:r>
              <a:rPr lang="en-US" altLang="zh-CN">
                <a:latin typeface="Arial" panose="020B0604020202020204" pitchFamily="34" charset="0"/>
              </a:rPr>
              <a:t>countAdd += 1        #</a:t>
            </a:r>
            <a:r>
              <a:rPr lang="zh-CN" altLang="en-US">
                <a:latin typeface="Arial" panose="020B0604020202020204" pitchFamily="34" charset="0"/>
              </a:rPr>
              <a:t>此处只统计算法的加法，不含</a:t>
            </a:r>
            <a:r>
              <a:rPr lang="en-US" altLang="zh-CN">
                <a:latin typeface="Arial" panose="020B0604020202020204" pitchFamily="34" charset="0"/>
              </a:rPr>
              <a:t>i+1</a:t>
            </a:r>
          </a:p>
          <a:p>
            <a:r>
              <a:rPr lang="en-US" altLang="zh-CN">
                <a:latin typeface="Arial" panose="020B0604020202020204" pitchFamily="34" charset="0"/>
              </a:rPr>
              <a:t>    countMul += i+1      #</a:t>
            </a:r>
            <a:r>
              <a:rPr lang="zh-CN" altLang="en-US">
                <a:latin typeface="Arial" panose="020B0604020202020204" pitchFamily="34" charset="0"/>
              </a:rPr>
              <a:t>每次增加的乘法次数</a:t>
            </a:r>
          </a:p>
          <a:p>
            <a:endParaRPr lang="zh-CN" altLang="en-US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endT = time()   #</a:t>
            </a:r>
            <a:r>
              <a:rPr lang="zh-CN" altLang="en-US">
                <a:latin typeface="Arial" panose="020B0604020202020204" pitchFamily="34" charset="0"/>
              </a:rPr>
              <a:t>记录结束时间</a:t>
            </a:r>
          </a:p>
          <a:p>
            <a:endParaRPr lang="zh-CN" altLang="en-US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print("result = ", f)     #</a:t>
            </a:r>
            <a:r>
              <a:rPr lang="zh-CN" altLang="en-US">
                <a:latin typeface="Arial" panose="020B0604020202020204" pitchFamily="34" charset="0"/>
              </a:rPr>
              <a:t>输出</a:t>
            </a:r>
          </a:p>
          <a:p>
            <a:r>
              <a:rPr lang="en-US" altLang="zh-CN">
                <a:latin typeface="Arial" panose="020B0604020202020204" pitchFamily="34" charset="0"/>
              </a:rPr>
              <a:t>print("</a:t>
            </a:r>
            <a:r>
              <a:rPr lang="zh-CN" altLang="en-US">
                <a:latin typeface="Arial" panose="020B0604020202020204" pitchFamily="34" charset="0"/>
              </a:rPr>
              <a:t>乘法次数</a:t>
            </a:r>
            <a:r>
              <a:rPr lang="en-US" altLang="zh-CN">
                <a:latin typeface="Arial" panose="020B0604020202020204" pitchFamily="34" charset="0"/>
              </a:rPr>
              <a:t>",countMul)</a:t>
            </a:r>
          </a:p>
          <a:p>
            <a:r>
              <a:rPr lang="en-US" altLang="zh-CN">
                <a:latin typeface="Arial" panose="020B0604020202020204" pitchFamily="34" charset="0"/>
              </a:rPr>
              <a:t>print("</a:t>
            </a:r>
            <a:r>
              <a:rPr lang="zh-CN" altLang="en-US">
                <a:latin typeface="Arial" panose="020B0604020202020204" pitchFamily="34" charset="0"/>
              </a:rPr>
              <a:t>加法次数</a:t>
            </a:r>
            <a:r>
              <a:rPr lang="en-US" altLang="zh-CN">
                <a:latin typeface="Arial" panose="020B0604020202020204" pitchFamily="34" charset="0"/>
              </a:rPr>
              <a:t>",countAdd)</a:t>
            </a:r>
          </a:p>
          <a:p>
            <a:r>
              <a:rPr lang="en-US" altLang="zh-CN">
                <a:latin typeface="Arial" panose="020B0604020202020204" pitchFamily="34" charset="0"/>
              </a:rPr>
              <a:t>print("time = %.2g </a:t>
            </a:r>
            <a:r>
              <a:rPr lang="zh-CN" altLang="en-US">
                <a:latin typeface="Arial" panose="020B0604020202020204" pitchFamily="34" charset="0"/>
              </a:rPr>
              <a:t>秒</a:t>
            </a:r>
            <a:r>
              <a:rPr lang="en-US" altLang="zh-CN">
                <a:latin typeface="Arial" panose="020B0604020202020204" pitchFamily="34" charset="0"/>
              </a:rPr>
              <a:t>\n" % (endT - startT))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9156" name="灯片编号占位符 3">
            <a:extLst>
              <a:ext uri="{FF2B5EF4-FFF2-40B4-BE49-F238E27FC236}">
                <a16:creationId xmlns:a16="http://schemas.microsoft.com/office/drawing/2014/main" xmlns="" id="{11080BB5-5070-CBAA-97B4-9ED897C18B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879B98-15F6-4B60-85B0-CE9A0CD3CE29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>
            <a:extLst>
              <a:ext uri="{FF2B5EF4-FFF2-40B4-BE49-F238E27FC236}">
                <a16:creationId xmlns:a16="http://schemas.microsoft.com/office/drawing/2014/main" xmlns="" id="{CBF542A6-EE2F-0A34-73D8-B0E4A65FAF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备注占位符 2">
            <a:extLst>
              <a:ext uri="{FF2B5EF4-FFF2-40B4-BE49-F238E27FC236}">
                <a16:creationId xmlns:a16="http://schemas.microsoft.com/office/drawing/2014/main" xmlns="" id="{94D12D4B-A5F4-E1BD-8CDA-754830F7B6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from time import *   #</a:t>
            </a:r>
            <a:r>
              <a:rPr lang="zh-CN" altLang="en-US">
                <a:latin typeface="Arial" panose="020B0604020202020204" pitchFamily="34" charset="0"/>
              </a:rPr>
              <a:t>时间统计库 </a:t>
            </a:r>
          </a:p>
          <a:p>
            <a:endParaRPr lang="zh-CN" altLang="en-US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x = 10        #</a:t>
            </a:r>
            <a:r>
              <a:rPr lang="zh-CN" altLang="en-US">
                <a:latin typeface="Arial" panose="020B0604020202020204" pitchFamily="34" charset="0"/>
              </a:rPr>
              <a:t>自变量 </a:t>
            </a:r>
            <a:r>
              <a:rPr lang="en-US" altLang="zh-CN">
                <a:latin typeface="Arial" panose="020B0604020202020204" pitchFamily="34" charset="0"/>
              </a:rPr>
              <a:t>x</a:t>
            </a:r>
          </a:p>
          <a:p>
            <a:r>
              <a:rPr lang="en-US" altLang="zh-CN">
                <a:latin typeface="Arial" panose="020B0604020202020204" pitchFamily="34" charset="0"/>
              </a:rPr>
              <a:t>f = 1        #</a:t>
            </a:r>
            <a:r>
              <a:rPr lang="zh-CN" altLang="en-US">
                <a:latin typeface="Arial" panose="020B0604020202020204" pitchFamily="34" charset="0"/>
              </a:rPr>
              <a:t>函数值 </a:t>
            </a:r>
            <a:r>
              <a:rPr lang="en-US" altLang="zh-CN">
                <a:latin typeface="Arial" panose="020B0604020202020204" pitchFamily="34" charset="0"/>
              </a:rPr>
              <a:t>f</a:t>
            </a:r>
          </a:p>
          <a:p>
            <a:r>
              <a:rPr lang="en-US" altLang="zh-CN">
                <a:latin typeface="Arial" panose="020B0604020202020204" pitchFamily="34" charset="0"/>
              </a:rPr>
              <a:t>countMul = 0    #</a:t>
            </a:r>
            <a:r>
              <a:rPr lang="zh-CN" altLang="en-US">
                <a:latin typeface="Arial" panose="020B0604020202020204" pitchFamily="34" charset="0"/>
              </a:rPr>
              <a:t>统计乘法次数</a:t>
            </a:r>
          </a:p>
          <a:p>
            <a:r>
              <a:rPr lang="en-US" altLang="zh-CN">
                <a:latin typeface="Arial" panose="020B0604020202020204" pitchFamily="34" charset="0"/>
              </a:rPr>
              <a:t>countAdd = 0    #</a:t>
            </a:r>
            <a:r>
              <a:rPr lang="zh-CN" altLang="en-US">
                <a:latin typeface="Arial" panose="020B0604020202020204" pitchFamily="34" charset="0"/>
              </a:rPr>
              <a:t>统计加法次数</a:t>
            </a:r>
          </a:p>
          <a:p>
            <a:endParaRPr lang="zh-CN" altLang="en-US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startT = time()  #</a:t>
            </a:r>
            <a:r>
              <a:rPr lang="zh-CN" altLang="en-US">
                <a:latin typeface="Arial" panose="020B0604020202020204" pitchFamily="34" charset="0"/>
              </a:rPr>
              <a:t>记录起始时间</a:t>
            </a:r>
          </a:p>
          <a:p>
            <a:endParaRPr lang="zh-CN" altLang="en-US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for i in range (1000000):      </a:t>
            </a:r>
          </a:p>
          <a:p>
            <a:r>
              <a:rPr lang="en-US" altLang="zh-CN">
                <a:latin typeface="Arial" panose="020B0604020202020204" pitchFamily="34" charset="0"/>
              </a:rPr>
              <a:t>    f = f + (i+1) * x**i       #</a:t>
            </a:r>
            <a:r>
              <a:rPr lang="zh-CN" altLang="en-US">
                <a:latin typeface="Arial" panose="020B0604020202020204" pitchFamily="34" charset="0"/>
              </a:rPr>
              <a:t>函数</a:t>
            </a:r>
          </a:p>
          <a:p>
            <a:r>
              <a:rPr lang="zh-CN" altLang="en-US">
                <a:latin typeface="Arial" panose="020B0604020202020204" pitchFamily="34" charset="0"/>
              </a:rPr>
              <a:t>    </a:t>
            </a:r>
            <a:r>
              <a:rPr lang="en-US" altLang="zh-CN">
                <a:latin typeface="Arial" panose="020B0604020202020204" pitchFamily="34" charset="0"/>
              </a:rPr>
              <a:t>countAdd += 1        #</a:t>
            </a:r>
            <a:r>
              <a:rPr lang="zh-CN" altLang="en-US">
                <a:latin typeface="Arial" panose="020B0604020202020204" pitchFamily="34" charset="0"/>
              </a:rPr>
              <a:t>此处只统计算法的加法，不含</a:t>
            </a:r>
            <a:r>
              <a:rPr lang="en-US" altLang="zh-CN">
                <a:latin typeface="Arial" panose="020B0604020202020204" pitchFamily="34" charset="0"/>
              </a:rPr>
              <a:t>i+1</a:t>
            </a:r>
          </a:p>
          <a:p>
            <a:r>
              <a:rPr lang="en-US" altLang="zh-CN">
                <a:latin typeface="Arial" panose="020B0604020202020204" pitchFamily="34" charset="0"/>
              </a:rPr>
              <a:t>    countMul += i+1      #</a:t>
            </a:r>
            <a:r>
              <a:rPr lang="zh-CN" altLang="en-US">
                <a:latin typeface="Arial" panose="020B0604020202020204" pitchFamily="34" charset="0"/>
              </a:rPr>
              <a:t>每次增加的乘法次数</a:t>
            </a:r>
          </a:p>
          <a:p>
            <a:endParaRPr lang="zh-CN" altLang="en-US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endT = time()   #</a:t>
            </a:r>
            <a:r>
              <a:rPr lang="zh-CN" altLang="en-US">
                <a:latin typeface="Arial" panose="020B0604020202020204" pitchFamily="34" charset="0"/>
              </a:rPr>
              <a:t>记录结束时间</a:t>
            </a:r>
          </a:p>
          <a:p>
            <a:endParaRPr lang="zh-CN" altLang="en-US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print("result = ", f)     #</a:t>
            </a:r>
            <a:r>
              <a:rPr lang="zh-CN" altLang="en-US">
                <a:latin typeface="Arial" panose="020B0604020202020204" pitchFamily="34" charset="0"/>
              </a:rPr>
              <a:t>输出</a:t>
            </a:r>
          </a:p>
          <a:p>
            <a:r>
              <a:rPr lang="en-US" altLang="zh-CN">
                <a:latin typeface="Arial" panose="020B0604020202020204" pitchFamily="34" charset="0"/>
              </a:rPr>
              <a:t>print("</a:t>
            </a:r>
            <a:r>
              <a:rPr lang="zh-CN" altLang="en-US">
                <a:latin typeface="Arial" panose="020B0604020202020204" pitchFamily="34" charset="0"/>
              </a:rPr>
              <a:t>乘法次数</a:t>
            </a:r>
            <a:r>
              <a:rPr lang="en-US" altLang="zh-CN">
                <a:latin typeface="Arial" panose="020B0604020202020204" pitchFamily="34" charset="0"/>
              </a:rPr>
              <a:t>",countMul)</a:t>
            </a:r>
          </a:p>
          <a:p>
            <a:r>
              <a:rPr lang="en-US" altLang="zh-CN">
                <a:latin typeface="Arial" panose="020B0604020202020204" pitchFamily="34" charset="0"/>
              </a:rPr>
              <a:t>print("</a:t>
            </a:r>
            <a:r>
              <a:rPr lang="zh-CN" altLang="en-US">
                <a:latin typeface="Arial" panose="020B0604020202020204" pitchFamily="34" charset="0"/>
              </a:rPr>
              <a:t>加法次数</a:t>
            </a:r>
            <a:r>
              <a:rPr lang="en-US" altLang="zh-CN">
                <a:latin typeface="Arial" panose="020B0604020202020204" pitchFamily="34" charset="0"/>
              </a:rPr>
              <a:t>",countAdd)</a:t>
            </a:r>
          </a:p>
          <a:p>
            <a:r>
              <a:rPr lang="en-US" altLang="zh-CN">
                <a:latin typeface="Arial" panose="020B0604020202020204" pitchFamily="34" charset="0"/>
              </a:rPr>
              <a:t>print("time = %.2g </a:t>
            </a:r>
            <a:r>
              <a:rPr lang="zh-CN" altLang="en-US">
                <a:latin typeface="Arial" panose="020B0604020202020204" pitchFamily="34" charset="0"/>
              </a:rPr>
              <a:t>秒</a:t>
            </a:r>
            <a:r>
              <a:rPr lang="en-US" altLang="zh-CN">
                <a:latin typeface="Arial" panose="020B0604020202020204" pitchFamily="34" charset="0"/>
              </a:rPr>
              <a:t>\n" % (endT - startT))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1204" name="灯片编号占位符 3">
            <a:extLst>
              <a:ext uri="{FF2B5EF4-FFF2-40B4-BE49-F238E27FC236}">
                <a16:creationId xmlns:a16="http://schemas.microsoft.com/office/drawing/2014/main" xmlns="" id="{0545EC57-9C5B-CE69-89E0-BCBF641502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3A6BB65-311B-4032-ADE5-9F02361450E0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xmlns="" id="{2D1AACED-5E6A-1470-C0D2-A8D9F01A4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Line 8">
            <a:extLst>
              <a:ext uri="{FF2B5EF4-FFF2-40B4-BE49-F238E27FC236}">
                <a16:creationId xmlns:a16="http://schemas.microsoft.com/office/drawing/2014/main" xmlns="" id="{30D40EEF-B7A8-CE97-904D-97FE92EF1F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12">
            <a:extLst>
              <a:ext uri="{FF2B5EF4-FFF2-40B4-BE49-F238E27FC236}">
                <a16:creationId xmlns:a16="http://schemas.microsoft.com/office/drawing/2014/main" xmlns="" id="{E44D8135-9502-C574-54EC-E03F5A00D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575" y="44450"/>
            <a:ext cx="19431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473C736-7DE2-FD99-7856-495D386B9A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6D0018C-C62E-C9F2-89D8-14E08E52EA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5130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870097DC-326B-B104-BE94-C380197285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975BDA80-D2A6-FC1F-5C08-12899AA20F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9B013398-15B1-7DAA-4383-12D3BA51BE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7D892A-01C8-492C-BE0B-B2456750BA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7212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5548C8F2-5907-1D09-9E5F-0A95A9F27F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9DAD91D6-CFEC-BF1A-E732-A3557C8CE4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74385B39-A75C-675A-D1F4-0C781E788E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2C44A9-F246-48D7-9315-069ED3EC38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1841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925" y="171450"/>
            <a:ext cx="7086600" cy="4873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52400" y="1066800"/>
            <a:ext cx="388620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191000" y="1066800"/>
            <a:ext cx="3886200" cy="2552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191000" y="3771900"/>
            <a:ext cx="3886200" cy="2552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F8185975-076C-0C3C-D36B-ABAB4B45CF2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22FF5-9D8E-418B-9CBA-B16BA9BEA5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2B51642F-E5B3-EA7B-BE83-4233E97652DE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355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1505FC12-58C0-711B-5680-E8D30E5914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85DD7F1E-D2DB-8E8A-497A-7CF7AD7D96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48561AD1-D2A5-82A9-1838-B134F10139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B50D-036F-48E1-BEDC-C09B24F9D9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849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C8AD0770-A160-C671-9881-FFC1454A5B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2AC1F353-DBC6-B950-3BD7-624AEDBD60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E9E6BFA1-A4A6-1938-994C-FD0517522C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042F8-B746-45D1-BB19-B08BFCB2F4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2348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727A827-5133-6CFA-C4DA-DDF5AB1AFD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1807583-580C-5102-E29E-EF173BEF1C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9CE3B06-6D6A-00C8-19CF-40B65647FE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AEBDF-4AB4-4E15-994B-432C364C08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364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E479B359-B5BB-655E-029D-BC1BAE0E82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65831579-70FE-8EB5-1ED6-036C143DEB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6A3A153D-BBA4-CB23-5C22-6D8D0B08AD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DCAE37-D3A7-4AF8-BD03-50A46182FC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528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3C54195D-7782-BDF3-56F0-F5BA3F520F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1B22E2D4-790F-EE35-64EE-C24935CF22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54FE18BA-08B2-6E73-23B6-0C28584E62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CBFC8E-375A-4E07-A5D6-F9FC3FF54C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8173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xmlns="" id="{863B345A-5CF3-1E7C-7DC8-4E4F77AC48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D2E49080-29DE-E0A0-476C-08A8F2AB2C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B99D7289-D0D7-9633-41D3-9459AD9A17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6270F2-9E26-43D9-B0BA-823207627E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375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4F730F7-9863-5651-6426-47544B3EFE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C236BE1-76A7-B7DB-2014-7C2F139676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6B34AA5-C259-9311-7C5F-9221F455ED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41A1F-62DF-4FE0-B0A6-2D16BBA590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058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6D7533B-2DD4-7143-06DC-361575C49C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92BF0B1-85A3-008B-DB2F-8E97C41E4D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F27A98B-D239-A79B-20C0-361EBFE43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99AD7-F441-4FAB-B7E6-4F65168D3D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461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xmlns="" id="{9FDD04BF-1319-CE02-1459-765A9AD58C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B24CA456-0FB5-9902-B34C-F010EB15A7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xmlns="" id="{5CC46721-1677-A9B5-4427-8231A52D6DF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xmlns="" id="{31515AA2-137F-CD3F-B473-36EA1FD2C6D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xmlns="" id="{53ADAA93-532C-CE09-20AD-F218703D128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18DE7457-C137-4143-8AC5-096F29867C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Freeform 7">
            <a:extLst>
              <a:ext uri="{FF2B5EF4-FFF2-40B4-BE49-F238E27FC236}">
                <a16:creationId xmlns:a16="http://schemas.microsoft.com/office/drawing/2014/main" xmlns="" id="{B6C92F2D-FF24-C808-491F-8F0D6D186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Line 8">
            <a:extLst>
              <a:ext uri="{FF2B5EF4-FFF2-40B4-BE49-F238E27FC236}">
                <a16:creationId xmlns:a16="http://schemas.microsoft.com/office/drawing/2014/main" xmlns="" id="{7D89EFF5-BBA1-1CC6-9076-60978CE9E8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33" name="图片 8">
            <a:extLst>
              <a:ext uri="{FF2B5EF4-FFF2-40B4-BE49-F238E27FC236}">
                <a16:creationId xmlns:a16="http://schemas.microsoft.com/office/drawing/2014/main" xmlns="" id="{CB2F7B59-85FD-D340-C9AC-9961F0D3BB1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24"/>
          <a:stretch>
            <a:fillRect/>
          </a:stretch>
        </p:blipFill>
        <p:spPr bwMode="auto">
          <a:xfrm>
            <a:off x="8416925" y="44450"/>
            <a:ext cx="671513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760FF993-1F60-3119-3BD7-37C2D721EF15}"/>
              </a:ext>
            </a:extLst>
          </p:cNvPr>
          <p:cNvSpPr/>
          <p:nvPr userDrawn="1"/>
        </p:nvSpPr>
        <p:spPr>
          <a:xfrm>
            <a:off x="381000" y="6092825"/>
            <a:ext cx="8512175" cy="14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ln>
                <a:solidFill>
                  <a:schemeClr val="bg1"/>
                </a:solidFill>
              </a:ln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52" r:id="rId2"/>
    <p:sldLayoutId id="2147484153" r:id="rId3"/>
    <p:sldLayoutId id="2147484154" r:id="rId4"/>
    <p:sldLayoutId id="2147484155" r:id="rId5"/>
    <p:sldLayoutId id="2147484156" r:id="rId6"/>
    <p:sldLayoutId id="2147484157" r:id="rId7"/>
    <p:sldLayoutId id="2147484158" r:id="rId8"/>
    <p:sldLayoutId id="2147484159" r:id="rId9"/>
    <p:sldLayoutId id="2147484160" r:id="rId10"/>
    <p:sldLayoutId id="2147484161" r:id="rId11"/>
    <p:sldLayoutId id="2147484163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黑体" pitchFamily="49" charset="-122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6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audio" Target="../media/audio3.wav"/><Relationship Id="rId4" Type="http://schemas.openxmlformats.org/officeDocument/2006/relationships/audio" Target="../media/audio2.wav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gdut.edu.c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F02C3589-0626-5811-20B3-264351FD27B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99592" y="1340768"/>
            <a:ext cx="7623175" cy="1752600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b="1" dirty="0"/>
              <a:t>上机</a:t>
            </a:r>
            <a:r>
              <a:rPr lang="en-US" altLang="zh-CN" b="1" dirty="0"/>
              <a:t>1</a:t>
            </a:r>
            <a:r>
              <a:rPr lang="zh-CN" altLang="en-US" b="1" dirty="0"/>
              <a:t>：</a:t>
            </a:r>
            <a:r>
              <a:rPr lang="en-US" altLang="zh-CN" b="1" dirty="0"/>
              <a:t>Python</a:t>
            </a:r>
            <a:r>
              <a:rPr lang="zh-CN" altLang="en-US" b="1" dirty="0"/>
              <a:t>数值分析</a:t>
            </a:r>
            <a:r>
              <a:rPr lang="en-US" altLang="zh-CN" b="1" dirty="0"/>
              <a:t/>
            </a:r>
            <a:br>
              <a:rPr lang="en-US" altLang="zh-CN" b="1" dirty="0"/>
            </a:br>
            <a:r>
              <a:rPr lang="en-US" altLang="zh-CN" b="1" dirty="0"/>
              <a:t>1. </a:t>
            </a:r>
            <a:r>
              <a:rPr lang="zh-CN" altLang="en-US" b="1" dirty="0"/>
              <a:t>开电脑</a:t>
            </a:r>
            <a:r>
              <a:rPr lang="en-US" altLang="zh-CN" b="1" dirty="0"/>
              <a:t/>
            </a:r>
            <a:br>
              <a:rPr lang="en-US" altLang="zh-CN" b="1" dirty="0"/>
            </a:br>
            <a:r>
              <a:rPr lang="en-US" altLang="zh-CN" b="1" dirty="0"/>
              <a:t>2. </a:t>
            </a:r>
            <a:r>
              <a:rPr lang="zh-CN" altLang="en-US" b="1" dirty="0"/>
              <a:t>打开</a:t>
            </a:r>
            <a:r>
              <a:rPr lang="en-US" altLang="zh-CN" b="1" dirty="0"/>
              <a:t>Anaconda3</a:t>
            </a:r>
            <a:br>
              <a:rPr lang="en-US" altLang="zh-CN" b="1" dirty="0"/>
            </a:br>
            <a:r>
              <a:rPr lang="zh-CN" altLang="en-US" b="1" dirty="0"/>
              <a:t>选择</a:t>
            </a:r>
            <a:r>
              <a:rPr lang="en-US" altLang="zh-CN" b="1" dirty="0" err="1"/>
              <a:t>Jupyter</a:t>
            </a:r>
            <a:r>
              <a:rPr lang="en-US" altLang="zh-CN" b="1" dirty="0"/>
              <a:t> Notebook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>
            <a:extLst>
              <a:ext uri="{FF2B5EF4-FFF2-40B4-BE49-F238E27FC236}">
                <a16:creationId xmlns:a16="http://schemas.microsoft.com/office/drawing/2014/main" xmlns="" id="{C771305C-FF7F-672D-9603-FBCC6AD6F5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运算符</a:t>
            </a:r>
          </a:p>
        </p:txBody>
      </p:sp>
      <p:sp>
        <p:nvSpPr>
          <p:cNvPr id="14339" name="内容占位符 2">
            <a:extLst>
              <a:ext uri="{FF2B5EF4-FFF2-40B4-BE49-F238E27FC236}">
                <a16:creationId xmlns:a16="http://schemas.microsoft.com/office/drawing/2014/main" xmlns="" id="{898C5CFF-C4F1-3FDF-D551-E490AAEF1D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268413"/>
            <a:ext cx="8496300" cy="50403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/>
              <a:t>X / Y </a:t>
            </a:r>
            <a:r>
              <a:rPr lang="zh-CN" altLang="en-US"/>
              <a:t>执行真除法（保留商的小数部分）</a:t>
            </a:r>
            <a:endParaRPr lang="en-US" altLang="zh-CN"/>
          </a:p>
          <a:p>
            <a:r>
              <a:rPr lang="en-US" altLang="zh-CN"/>
              <a:t>X // Y </a:t>
            </a:r>
            <a:r>
              <a:rPr lang="zh-CN" altLang="en-US"/>
              <a:t>执行向下取整除法（商的小数去掉）</a:t>
            </a:r>
          </a:p>
        </p:txBody>
      </p:sp>
      <p:sp>
        <p:nvSpPr>
          <p:cNvPr id="14340" name="灯片编号占位符 3">
            <a:extLst>
              <a:ext uri="{FF2B5EF4-FFF2-40B4-BE49-F238E27FC236}">
                <a16:creationId xmlns:a16="http://schemas.microsoft.com/office/drawing/2014/main" xmlns="" id="{030A7B4E-9BB8-9165-4E9F-A657ADFF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DC76AEE-9282-4C2B-8EAD-C61926BDA665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10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1" name="TextBox 1">
            <a:extLst>
              <a:ext uri="{FF2B5EF4-FFF2-40B4-BE49-F238E27FC236}">
                <a16:creationId xmlns:a16="http://schemas.microsoft.com/office/drawing/2014/main" xmlns="" id="{634CBD41-EA39-1790-3750-657AC51E7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063" y="2924175"/>
            <a:ext cx="7705725" cy="2678113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/>
              <a:t>&gt;&gt;&gt; 6</a:t>
            </a:r>
            <a:r>
              <a:rPr lang="zh-CN" altLang="en-US" sz="2400"/>
              <a:t> </a:t>
            </a:r>
            <a:r>
              <a:rPr lang="en-US" altLang="zh-CN" sz="2400"/>
              <a:t>/ 2.5</a:t>
            </a:r>
          </a:p>
          <a:p>
            <a:endParaRPr lang="en-US" altLang="zh-CN" sz="2400"/>
          </a:p>
          <a:p>
            <a:r>
              <a:rPr lang="en-US" altLang="zh-CN" sz="2400"/>
              <a:t>2.4</a:t>
            </a:r>
          </a:p>
          <a:p>
            <a:endParaRPr lang="en-US" altLang="zh-CN" sz="2400"/>
          </a:p>
          <a:p>
            <a:r>
              <a:rPr lang="en-US" altLang="zh-CN" sz="2400"/>
              <a:t>&gt;&gt;&gt; 6</a:t>
            </a:r>
            <a:r>
              <a:rPr lang="zh-CN" altLang="en-US" sz="2400"/>
              <a:t> </a:t>
            </a:r>
            <a:r>
              <a:rPr lang="en-US" altLang="zh-CN" sz="2400"/>
              <a:t>// 2.5</a:t>
            </a:r>
          </a:p>
          <a:p>
            <a:endParaRPr lang="en-US" altLang="zh-CN" sz="2400"/>
          </a:p>
          <a:p>
            <a:r>
              <a:rPr lang="en-US" altLang="zh-CN" sz="2400"/>
              <a:t>2.0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>
            <a:extLst>
              <a:ext uri="{FF2B5EF4-FFF2-40B4-BE49-F238E27FC236}">
                <a16:creationId xmlns:a16="http://schemas.microsoft.com/office/drawing/2014/main" xmlns="" id="{22BE9607-A495-6C57-68C1-188ADF95B1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运算符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008439E-3362-3B14-E8DB-DD46829657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268413"/>
            <a:ext cx="8229600" cy="50403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比较运算符可以链式使用，比如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</a:rPr>
              <a:t>X &lt; Y &lt; Z </a:t>
            </a:r>
            <a:r>
              <a:rPr lang="zh-CN" altLang="en-US"/>
              <a:t>等同于 </a:t>
            </a:r>
            <a:r>
              <a:rPr lang="en-US" altLang="zh-CN">
                <a:solidFill>
                  <a:srgbClr val="FF0000"/>
                </a:solidFill>
              </a:rPr>
              <a:t>X &lt; Y and Y &lt; Z</a:t>
            </a:r>
          </a:p>
          <a:p>
            <a:pPr>
              <a:lnSpc>
                <a:spcPct val="150000"/>
              </a:lnSpc>
            </a:pPr>
            <a:r>
              <a:rPr lang="en-US" altLang="zh-CN"/>
              <a:t>Python3.X</a:t>
            </a:r>
            <a:r>
              <a:rPr lang="zh-CN" altLang="en-US"/>
              <a:t>中，比较非数字的混合类型的相对大小是不允许的，会引发异常。</a:t>
            </a:r>
            <a:endParaRPr lang="en-US" altLang="zh-CN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xmlns="" id="{25AE3152-6B41-967A-B198-CEC002E4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F424C8-85F4-485D-B5F9-ACA02716EE6B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11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xmlns="" id="{D2B1841A-8477-2553-1E02-89E63BAF0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中的变量</a:t>
            </a:r>
          </a:p>
        </p:txBody>
      </p:sp>
      <p:sp>
        <p:nvSpPr>
          <p:cNvPr id="5123" name="内容占位符 2">
            <a:extLst>
              <a:ext uri="{FF2B5EF4-FFF2-40B4-BE49-F238E27FC236}">
                <a16:creationId xmlns:a16="http://schemas.microsoft.com/office/drawing/2014/main" xmlns="" id="{3981F646-45CC-8201-6E13-56A301BD79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783637" cy="45307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变量在第一次赋值时被创建。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变量在表达式中使用时，会被替换成它们的值。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变量在表达式中使用之前，必须已被赋值。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变量引用对象，而且从不需要事先声明。</a:t>
            </a:r>
            <a:endParaRPr lang="en-US" altLang="zh-CN"/>
          </a:p>
        </p:txBody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xmlns="" id="{024A5046-1C89-93CE-8C08-5CD75B9B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D7AA4B0-5436-4D46-B7D8-C295A84E87FD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12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xmlns="" id="{092579F4-0B61-594C-CE30-8D8DC364F0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数值的显示格式</a:t>
            </a:r>
          </a:p>
        </p:txBody>
      </p:sp>
      <p:sp>
        <p:nvSpPr>
          <p:cNvPr id="5123" name="内容占位符 2">
            <a:extLst>
              <a:ext uri="{FF2B5EF4-FFF2-40B4-BE49-F238E27FC236}">
                <a16:creationId xmlns:a16="http://schemas.microsoft.com/office/drawing/2014/main" xmlns="" id="{BD0953A6-8CDA-B9C3-CB13-7B03DC9AF8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4530725"/>
          </a:xfrm>
        </p:spPr>
        <p:txBody>
          <a:bodyPr/>
          <a:lstStyle/>
          <a:p>
            <a:r>
              <a:rPr lang="zh-CN" altLang="en-US"/>
              <a:t>小数位的显示</a:t>
            </a:r>
            <a:endParaRPr lang="en-US" altLang="zh-CN"/>
          </a:p>
          <a:p>
            <a:pPr>
              <a:lnSpc>
                <a:spcPct val="200000"/>
              </a:lnSpc>
              <a:buFont typeface="Wingdings" panose="05000000000000000000" pitchFamily="2" charset="2"/>
              <a:buNone/>
            </a:pP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使用</a:t>
            </a:r>
            <a:r>
              <a:rPr lang="en-US" altLang="zh-CN"/>
              <a:t>print</a:t>
            </a:r>
            <a:r>
              <a:rPr lang="zh-CN" altLang="en-US"/>
              <a:t>显示</a:t>
            </a:r>
          </a:p>
        </p:txBody>
      </p:sp>
      <p:sp>
        <p:nvSpPr>
          <p:cNvPr id="19460" name="灯片编号占位符 3">
            <a:extLst>
              <a:ext uri="{FF2B5EF4-FFF2-40B4-BE49-F238E27FC236}">
                <a16:creationId xmlns:a16="http://schemas.microsoft.com/office/drawing/2014/main" xmlns="" id="{6ABEBC6A-451F-17CD-2DFF-1A84B2C5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BC9F52B-CFB8-417C-B05E-A730F44763D3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13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461" name="TextBox 1">
            <a:extLst>
              <a:ext uri="{FF2B5EF4-FFF2-40B4-BE49-F238E27FC236}">
                <a16:creationId xmlns:a16="http://schemas.microsoft.com/office/drawing/2014/main" xmlns="" id="{746BD7F1-16B9-FB9C-1391-31932D0BD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133600"/>
            <a:ext cx="7705725" cy="1568450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/>
              <a:t>&gt;&gt;&gt; num = 1 / 3.0</a:t>
            </a:r>
          </a:p>
          <a:p>
            <a:r>
              <a:rPr lang="en-US" altLang="zh-CN" sz="2400"/>
              <a:t>&gt;&gt;&gt; num</a:t>
            </a:r>
          </a:p>
          <a:p>
            <a:endParaRPr lang="en-US" altLang="zh-CN" sz="2400"/>
          </a:p>
          <a:p>
            <a:r>
              <a:rPr lang="en-US" altLang="zh-CN" sz="2400"/>
              <a:t>0.3333333333333333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xmlns="" id="{4ED0398E-F7EC-0ECF-741A-9A3604507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686300"/>
            <a:ext cx="7705725" cy="1200150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/>
              <a:t>&gt;&gt;&gt; print("num = ",num)</a:t>
            </a:r>
          </a:p>
          <a:p>
            <a:endParaRPr lang="en-US" altLang="zh-CN" sz="2400"/>
          </a:p>
          <a:p>
            <a:r>
              <a:rPr lang="en-US" altLang="zh-CN" sz="2400"/>
              <a:t>num =  0.3333333333333333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xmlns="" id="{CFD7F5A5-2145-625C-0620-82C87D922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数值的显示格式</a:t>
            </a:r>
          </a:p>
        </p:txBody>
      </p:sp>
      <p:sp>
        <p:nvSpPr>
          <p:cNvPr id="5123" name="内容占位符 2">
            <a:extLst>
              <a:ext uri="{FF2B5EF4-FFF2-40B4-BE49-F238E27FC236}">
                <a16:creationId xmlns:a16="http://schemas.microsoft.com/office/drawing/2014/main" xmlns="" id="{60FC59C4-94A1-C5AB-4583-63A6819A40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4530725"/>
          </a:xfrm>
        </p:spPr>
        <p:txBody>
          <a:bodyPr/>
          <a:lstStyle/>
          <a:p>
            <a:r>
              <a:rPr lang="zh-CN" altLang="en-US"/>
              <a:t>小数的字符串格式化显示</a:t>
            </a:r>
            <a:endParaRPr lang="en-US" altLang="zh-CN"/>
          </a:p>
          <a:p>
            <a:pPr>
              <a:lnSpc>
                <a:spcPct val="200000"/>
              </a:lnSpc>
              <a:buFont typeface="Wingdings" panose="05000000000000000000" pitchFamily="2" charset="2"/>
              <a:buNone/>
            </a:pPr>
            <a:endParaRPr lang="en-US" altLang="zh-CN"/>
          </a:p>
          <a:p>
            <a:pPr>
              <a:lnSpc>
                <a:spcPct val="200000"/>
              </a:lnSpc>
              <a:buFont typeface="Wingdings" panose="05000000000000000000" pitchFamily="2" charset="2"/>
              <a:buNone/>
            </a:pPr>
            <a:endParaRPr lang="en-US" altLang="zh-CN"/>
          </a:p>
          <a:p>
            <a:pPr>
              <a:lnSpc>
                <a:spcPct val="200000"/>
              </a:lnSpc>
              <a:buFont typeface="Wingdings" panose="05000000000000000000" pitchFamily="2" charset="2"/>
              <a:buNone/>
            </a:pP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20484" name="灯片编号占位符 3">
            <a:extLst>
              <a:ext uri="{FF2B5EF4-FFF2-40B4-BE49-F238E27FC236}">
                <a16:creationId xmlns:a16="http://schemas.microsoft.com/office/drawing/2014/main" xmlns="" id="{52F3BAA9-AD6D-914D-97E8-AFDEB9432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FAB55CD-5B96-4351-A0A9-3B951059D2BD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14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485" name="TextBox 1">
            <a:extLst>
              <a:ext uri="{FF2B5EF4-FFF2-40B4-BE49-F238E27FC236}">
                <a16:creationId xmlns:a16="http://schemas.microsoft.com/office/drawing/2014/main" xmlns="" id="{A542E00C-D15B-48FB-5FD0-C3A70F4E2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133600"/>
            <a:ext cx="7705725" cy="3046413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/>
              <a:t>&gt;&gt;&gt; '%e' % num</a:t>
            </a:r>
          </a:p>
          <a:p>
            <a:endParaRPr lang="en-US" altLang="zh-CN" sz="2400"/>
          </a:p>
          <a:p>
            <a:r>
              <a:rPr lang="en-US" altLang="zh-CN" sz="2400"/>
              <a:t>'3.333333e-01'</a:t>
            </a:r>
          </a:p>
          <a:p>
            <a:endParaRPr lang="en-US" altLang="zh-CN" sz="2400"/>
          </a:p>
          <a:p>
            <a:r>
              <a:rPr lang="en-US" altLang="zh-CN" sz="2400"/>
              <a:t>&gt;&gt;&gt; '%.2f' % num         #</a:t>
            </a:r>
            <a:r>
              <a:rPr lang="zh-CN" altLang="en-US" sz="2400"/>
              <a:t>显示</a:t>
            </a:r>
            <a:r>
              <a:rPr lang="en-US" altLang="zh-CN" sz="2400"/>
              <a:t>2</a:t>
            </a:r>
            <a:r>
              <a:rPr lang="zh-CN" altLang="en-US" sz="2400"/>
              <a:t>位小数点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'0.33'</a:t>
            </a:r>
          </a:p>
          <a:p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>
            <a:extLst>
              <a:ext uri="{FF2B5EF4-FFF2-40B4-BE49-F238E27FC236}">
                <a16:creationId xmlns:a16="http://schemas.microsoft.com/office/drawing/2014/main" xmlns="" id="{45F2CA2A-B136-F9A8-56BE-163F784415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混合类型向上转换</a:t>
            </a:r>
          </a:p>
        </p:txBody>
      </p:sp>
      <p:sp>
        <p:nvSpPr>
          <p:cNvPr id="5123" name="内容占位符 2">
            <a:extLst>
              <a:ext uri="{FF2B5EF4-FFF2-40B4-BE49-F238E27FC236}">
                <a16:creationId xmlns:a16="http://schemas.microsoft.com/office/drawing/2014/main" xmlns="" id="{0AC0DCA5-99B7-D4DA-64D5-34A8E78C53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4530725"/>
          </a:xfrm>
        </p:spPr>
        <p:txBody>
          <a:bodyPr/>
          <a:lstStyle/>
          <a:p>
            <a:r>
              <a:rPr lang="zh-CN" altLang="en-US"/>
              <a:t>整数与浮点数相加</a:t>
            </a:r>
            <a:r>
              <a:rPr lang="en-US" altLang="zh-CN"/>
              <a:t>–</a:t>
            </a:r>
            <a:r>
              <a:rPr lang="zh-CN" altLang="en-US" sz="2400">
                <a:solidFill>
                  <a:srgbClr val="FF0000"/>
                </a:solidFill>
              </a:rPr>
              <a:t>自动向复杂的操作数类型转换</a:t>
            </a:r>
            <a:endParaRPr lang="en-US" altLang="zh-CN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None/>
            </a:pPr>
            <a:endParaRPr lang="en-US" altLang="zh-CN"/>
          </a:p>
          <a:p>
            <a:endParaRPr lang="en-US" altLang="zh-CN"/>
          </a:p>
          <a:p>
            <a:r>
              <a:rPr lang="zh-CN" altLang="en-US"/>
              <a:t>调用内置函数强制转换类型 </a:t>
            </a:r>
            <a:r>
              <a:rPr lang="en-US" altLang="zh-CN" sz="2400">
                <a:solidFill>
                  <a:srgbClr val="FF0000"/>
                </a:solidFill>
              </a:rPr>
              <a:t>Python</a:t>
            </a:r>
            <a:r>
              <a:rPr lang="zh-CN" altLang="en-US" sz="2400">
                <a:solidFill>
                  <a:srgbClr val="FF0000"/>
                </a:solidFill>
              </a:rPr>
              <a:t>一般不需要</a:t>
            </a:r>
            <a:endParaRPr lang="en-US" altLang="zh-CN" sz="2400">
              <a:solidFill>
                <a:srgbClr val="FF0000"/>
              </a:solidFill>
            </a:endParaRPr>
          </a:p>
          <a:p>
            <a:endParaRPr lang="en-US" altLang="zh-CN" sz="2400">
              <a:solidFill>
                <a:srgbClr val="FF0000"/>
              </a:solidFill>
            </a:endParaRPr>
          </a:p>
          <a:p>
            <a:endParaRPr lang="en-US" altLang="zh-CN" sz="2400">
              <a:solidFill>
                <a:srgbClr val="FF0000"/>
              </a:solidFill>
            </a:endParaRPr>
          </a:p>
          <a:p>
            <a:endParaRPr lang="en-US" altLang="zh-CN" sz="2400">
              <a:solidFill>
                <a:srgbClr val="FF0000"/>
              </a:solidFill>
            </a:endParaRPr>
          </a:p>
          <a:p>
            <a:endParaRPr lang="en-US" altLang="zh-CN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自动转换仅限于数值类型。</a:t>
            </a:r>
            <a:endParaRPr lang="en-US" altLang="zh-CN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字符串和整数相加会产生错误，除非手动转换类型</a:t>
            </a:r>
            <a:endParaRPr lang="zh-CN" altLang="en-US"/>
          </a:p>
        </p:txBody>
      </p:sp>
      <p:sp>
        <p:nvSpPr>
          <p:cNvPr id="21508" name="灯片编号占位符 3">
            <a:extLst>
              <a:ext uri="{FF2B5EF4-FFF2-40B4-BE49-F238E27FC236}">
                <a16:creationId xmlns:a16="http://schemas.microsoft.com/office/drawing/2014/main" xmlns="" id="{E1EF0D08-220C-B3D7-B10F-8F0AD36D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CBEBAA1-59A3-42E9-A183-5A3A2447662C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15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509" name="TextBox 1">
            <a:extLst>
              <a:ext uri="{FF2B5EF4-FFF2-40B4-BE49-F238E27FC236}">
                <a16:creationId xmlns:a16="http://schemas.microsoft.com/office/drawing/2014/main" xmlns="" id="{E8159325-D138-E955-733D-BFE2B1657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133600"/>
            <a:ext cx="7705725" cy="1200150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/>
              <a:t>&gt;&gt;&gt; 40 + 3.14</a:t>
            </a:r>
          </a:p>
          <a:p>
            <a:endParaRPr lang="en-US" altLang="zh-CN" sz="2400"/>
          </a:p>
          <a:p>
            <a:r>
              <a:rPr lang="en-US" altLang="zh-CN" sz="2400"/>
              <a:t>43.14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xmlns="" id="{E6375123-6D15-BEA3-BA2C-385FFB1AD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173538"/>
            <a:ext cx="7705725" cy="1568450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/>
              <a:t>&gt;&gt;&gt; int(3.1415)</a:t>
            </a:r>
          </a:p>
          <a:p>
            <a:r>
              <a:rPr lang="en-US" altLang="zh-CN" sz="2400"/>
              <a:t>3</a:t>
            </a:r>
          </a:p>
          <a:p>
            <a:r>
              <a:rPr lang="en-US" altLang="zh-CN" sz="2400"/>
              <a:t>&gt;&gt;&gt; float(3)</a:t>
            </a:r>
          </a:p>
          <a:p>
            <a:r>
              <a:rPr lang="en-US" altLang="zh-CN" sz="2400"/>
              <a:t>3.0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>
            <a:extLst>
              <a:ext uri="{FF2B5EF4-FFF2-40B4-BE49-F238E27FC236}">
                <a16:creationId xmlns:a16="http://schemas.microsoft.com/office/drawing/2014/main" xmlns="" id="{34E001C4-0D31-1FCB-DBA9-05E2098430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超大整数（无限制精度长整数）</a:t>
            </a:r>
          </a:p>
        </p:txBody>
      </p:sp>
      <p:sp>
        <p:nvSpPr>
          <p:cNvPr id="5123" name="内容占位符 2">
            <a:extLst>
              <a:ext uri="{FF2B5EF4-FFF2-40B4-BE49-F238E27FC236}">
                <a16:creationId xmlns:a16="http://schemas.microsoft.com/office/drawing/2014/main" xmlns="" id="{54EC8B22-8505-8903-D794-7FFD657246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4530725"/>
          </a:xfrm>
        </p:spPr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的</a:t>
            </a:r>
            <a:r>
              <a:rPr lang="en-US" altLang="zh-CN"/>
              <a:t>100</a:t>
            </a:r>
            <a:r>
              <a:rPr lang="zh-CN" altLang="en-US"/>
              <a:t>次幂</a:t>
            </a:r>
            <a:endParaRPr lang="en-US" altLang="zh-CN"/>
          </a:p>
          <a:p>
            <a:pPr>
              <a:lnSpc>
                <a:spcPct val="200000"/>
              </a:lnSpc>
              <a:buFont typeface="Wingdings" panose="05000000000000000000" pitchFamily="2" charset="2"/>
              <a:buNone/>
            </a:pPr>
            <a:endParaRPr lang="en-US" altLang="zh-CN"/>
          </a:p>
          <a:p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的</a:t>
            </a:r>
            <a:r>
              <a:rPr lang="en-US" altLang="zh-CN"/>
              <a:t>1000000</a:t>
            </a:r>
            <a:r>
              <a:rPr lang="zh-CN" altLang="en-US"/>
              <a:t>次幂（</a:t>
            </a:r>
            <a:r>
              <a:rPr lang="en-US" altLang="zh-CN"/>
              <a:t>6</a:t>
            </a:r>
            <a:r>
              <a:rPr lang="zh-CN" altLang="en-US"/>
              <a:t>个</a:t>
            </a:r>
            <a:r>
              <a:rPr lang="en-US" altLang="zh-CN"/>
              <a:t>0</a:t>
            </a:r>
            <a:r>
              <a:rPr lang="zh-CN" altLang="en-US"/>
              <a:t>）</a:t>
            </a:r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xmlns="" id="{90121C96-8169-03B7-C089-1907D1D5A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0CB735C-12F9-48DE-88A1-8569D43B8864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16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533" name="TextBox 1">
            <a:extLst>
              <a:ext uri="{FF2B5EF4-FFF2-40B4-BE49-F238E27FC236}">
                <a16:creationId xmlns:a16="http://schemas.microsoft.com/office/drawing/2014/main" xmlns="" id="{994342C9-35F7-4CBD-B925-DF16C5F09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133600"/>
            <a:ext cx="7705725" cy="1200150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/>
              <a:t>&gt;&gt;&gt; 2 ** 100</a:t>
            </a:r>
          </a:p>
          <a:p>
            <a:endParaRPr lang="en-US" altLang="zh-CN" sz="2400"/>
          </a:p>
          <a:p>
            <a:r>
              <a:rPr lang="en-US" altLang="zh-CN" sz="2400"/>
              <a:t>1267650600228229401496703205376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xmlns="" id="{40BD3C6C-E858-E7D0-A046-E782749F3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173538"/>
            <a:ext cx="7705725" cy="1938337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/>
              <a:t>&gt;&gt;&gt; 2 ** 1000000    </a:t>
            </a:r>
            <a:r>
              <a:rPr lang="en-US" altLang="zh-CN" sz="2400">
                <a:solidFill>
                  <a:srgbClr val="FF0000"/>
                </a:solidFill>
              </a:rPr>
              <a:t>#</a:t>
            </a:r>
            <a:r>
              <a:rPr lang="zh-CN" altLang="en-US" sz="2400" b="1">
                <a:solidFill>
                  <a:srgbClr val="FF0000"/>
                </a:solidFill>
              </a:rPr>
              <a:t>慢着，你确认要输出？？</a:t>
            </a:r>
            <a:endParaRPr lang="en-US" altLang="zh-CN" sz="2400" b="1">
              <a:solidFill>
                <a:srgbClr val="FF0000"/>
              </a:solidFill>
            </a:endParaRPr>
          </a:p>
          <a:p>
            <a:endParaRPr lang="en-US" altLang="zh-CN" sz="2400"/>
          </a:p>
          <a:p>
            <a:r>
              <a:rPr lang="en-US" altLang="zh-CN" sz="2400"/>
              <a:t>&gt;&gt;&gt; len(str(2 ** 1000000))    </a:t>
            </a:r>
            <a:r>
              <a:rPr lang="en-US" altLang="zh-CN" sz="2400">
                <a:solidFill>
                  <a:srgbClr val="FF0000"/>
                </a:solidFill>
              </a:rPr>
              <a:t>#</a:t>
            </a:r>
            <a:r>
              <a:rPr lang="zh-CN" altLang="en-US" sz="2400" b="1">
                <a:solidFill>
                  <a:srgbClr val="FF0000"/>
                </a:solidFill>
              </a:rPr>
              <a:t>先看看有多少个数字吧</a:t>
            </a:r>
            <a:endParaRPr lang="en-US" altLang="zh-CN" sz="2400" b="1">
              <a:solidFill>
                <a:srgbClr val="FF0000"/>
              </a:solidFill>
            </a:endParaRPr>
          </a:p>
          <a:p>
            <a:endParaRPr lang="en-US" altLang="zh-CN" sz="2400"/>
          </a:p>
          <a:p>
            <a:r>
              <a:rPr lang="en-US" altLang="zh-CN" sz="2400"/>
              <a:t>301030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>
            <a:extLst>
              <a:ext uri="{FF2B5EF4-FFF2-40B4-BE49-F238E27FC236}">
                <a16:creationId xmlns:a16="http://schemas.microsoft.com/office/drawing/2014/main" xmlns="" id="{BA2E91CE-643C-D5C6-8131-4C12B304A7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PI</a:t>
            </a:r>
            <a:r>
              <a:rPr lang="zh-CN" altLang="en-US"/>
              <a:t>和开平方根</a:t>
            </a:r>
          </a:p>
        </p:txBody>
      </p:sp>
      <p:sp>
        <p:nvSpPr>
          <p:cNvPr id="5123" name="内容占位符 2">
            <a:extLst>
              <a:ext uri="{FF2B5EF4-FFF2-40B4-BE49-F238E27FC236}">
                <a16:creationId xmlns:a16="http://schemas.microsoft.com/office/drawing/2014/main" xmlns="" id="{FFD13B8E-2127-4C7A-FA87-9EAA862974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4530725"/>
          </a:xfrm>
        </p:spPr>
        <p:txBody>
          <a:bodyPr/>
          <a:lstStyle/>
          <a:p>
            <a:r>
              <a:rPr lang="zh-CN" altLang="en-US"/>
              <a:t>圆周率</a:t>
            </a:r>
            <a:r>
              <a:rPr lang="en-US" altLang="zh-CN"/>
              <a:t>pi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None/>
            </a:pPr>
            <a:endParaRPr lang="en-US" altLang="zh-CN"/>
          </a:p>
          <a:p>
            <a:endParaRPr lang="en-US" altLang="zh-CN"/>
          </a:p>
          <a:p>
            <a:r>
              <a:rPr lang="zh-CN" altLang="en-US"/>
              <a:t>开平方根</a:t>
            </a: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xmlns="" id="{801EB594-FE68-8C45-6CFE-08513F1E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977E682-D479-48CB-A41A-7578320E9871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17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557" name="TextBox 1">
            <a:extLst>
              <a:ext uri="{FF2B5EF4-FFF2-40B4-BE49-F238E27FC236}">
                <a16:creationId xmlns:a16="http://schemas.microsoft.com/office/drawing/2014/main" xmlns="" id="{9F5564FA-7348-5C87-FB73-F779DDD86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060575"/>
            <a:ext cx="7705725" cy="1570038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/>
              <a:t>&gt;&gt;&gt; </a:t>
            </a:r>
            <a:r>
              <a:rPr lang="en-US" altLang="zh-CN" sz="2400">
                <a:solidFill>
                  <a:srgbClr val="FF0000"/>
                </a:solidFill>
              </a:rPr>
              <a:t>import math</a:t>
            </a:r>
          </a:p>
          <a:p>
            <a:r>
              <a:rPr lang="en-US" altLang="zh-CN" sz="2400"/>
              <a:t>&gt;&gt;&gt; math.pi</a:t>
            </a:r>
          </a:p>
          <a:p>
            <a:endParaRPr lang="en-US" altLang="zh-CN" sz="2400"/>
          </a:p>
          <a:p>
            <a:r>
              <a:rPr lang="en-US" altLang="zh-CN" sz="2400"/>
              <a:t>3.141592653589793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xmlns="" id="{C521F742-7487-9541-EB26-1E75DAA4A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379913"/>
            <a:ext cx="7705725" cy="1570037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/>
              <a:t>&gt;&gt;&gt; import math</a:t>
            </a:r>
          </a:p>
          <a:p>
            <a:r>
              <a:rPr lang="en-US" altLang="zh-CN" sz="2400"/>
              <a:t>&gt;&gt;&gt; math.sqrt(2)            </a:t>
            </a:r>
            <a:r>
              <a:rPr lang="en-US" altLang="zh-CN" sz="2400">
                <a:solidFill>
                  <a:srgbClr val="FF0000"/>
                </a:solidFill>
              </a:rPr>
              <a:t># </a:t>
            </a:r>
            <a:r>
              <a:rPr lang="zh-CN" altLang="en-US" sz="2400" b="1">
                <a:solidFill>
                  <a:srgbClr val="FF0000"/>
                </a:solidFill>
              </a:rPr>
              <a:t>等同于</a:t>
            </a:r>
            <a:r>
              <a:rPr lang="en-US" altLang="zh-CN" sz="2400">
                <a:solidFill>
                  <a:srgbClr val="FF0000"/>
                </a:solidFill>
              </a:rPr>
              <a:t>2**0.5 </a:t>
            </a:r>
          </a:p>
          <a:p>
            <a:endParaRPr lang="en-US" altLang="zh-CN" sz="2400"/>
          </a:p>
          <a:p>
            <a:r>
              <a:rPr lang="en-US" altLang="zh-CN" sz="2400"/>
              <a:t>1.4142135623730951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>
            <a:extLst>
              <a:ext uri="{FF2B5EF4-FFF2-40B4-BE49-F238E27FC236}">
                <a16:creationId xmlns:a16="http://schemas.microsoft.com/office/drawing/2014/main" xmlns="" id="{F8A0A0C7-E251-27C6-F181-E078D5ABB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  <p:sp>
        <p:nvSpPr>
          <p:cNvPr id="26627" name="内容占位符 2">
            <a:extLst>
              <a:ext uri="{FF2B5EF4-FFF2-40B4-BE49-F238E27FC236}">
                <a16:creationId xmlns:a16="http://schemas.microsoft.com/office/drawing/2014/main" xmlns="" id="{406F897B-0B53-30F4-3690-1D1EB57404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A6A6A6"/>
                </a:solidFill>
              </a:rPr>
              <a:t>理论教学：</a:t>
            </a:r>
            <a:r>
              <a:rPr lang="en-US" altLang="zh-CN" dirty="0">
                <a:solidFill>
                  <a:srgbClr val="A6A6A6"/>
                </a:solidFill>
              </a:rPr>
              <a:t>Python</a:t>
            </a:r>
            <a:r>
              <a:rPr lang="zh-CN" altLang="en-US" dirty="0">
                <a:solidFill>
                  <a:srgbClr val="A6A6A6"/>
                </a:solidFill>
              </a:rPr>
              <a:t>核心数据类型</a:t>
            </a:r>
            <a:endParaRPr lang="en-US" altLang="zh-CN" dirty="0">
              <a:solidFill>
                <a:srgbClr val="A6A6A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先导实验：编码运行理论课程序</a:t>
            </a:r>
            <a:r>
              <a:rPr lang="en-US" altLang="zh-CN" dirty="0"/>
              <a:t>1.1-1.6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 </a:t>
            </a:r>
            <a:r>
              <a:rPr lang="zh-CN" altLang="en-US" dirty="0"/>
              <a:t>     实践教材 </a:t>
            </a:r>
            <a:r>
              <a:rPr lang="en-US" altLang="zh-CN" dirty="0"/>
              <a:t>P181–198 </a:t>
            </a:r>
            <a:r>
              <a:rPr lang="zh-CN" altLang="en-US" dirty="0"/>
              <a:t>代码</a:t>
            </a:r>
            <a:endParaRPr lang="en-US" altLang="zh-CN" dirty="0"/>
          </a:p>
        </p:txBody>
      </p:sp>
      <p:sp>
        <p:nvSpPr>
          <p:cNvPr id="26628" name="灯片编号占位符 3">
            <a:extLst>
              <a:ext uri="{FF2B5EF4-FFF2-40B4-BE49-F238E27FC236}">
                <a16:creationId xmlns:a16="http://schemas.microsoft.com/office/drawing/2014/main" xmlns="" id="{984BFC42-50EC-8260-1C1C-6BF06FC1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81FF6BF-865D-4A96-9386-AB40FB2924C3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18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>
            <a:extLst>
              <a:ext uri="{FF2B5EF4-FFF2-40B4-BE49-F238E27FC236}">
                <a16:creationId xmlns:a16="http://schemas.microsoft.com/office/drawing/2014/main" xmlns="" id="{065BBC3B-A93E-59D4-D381-43D3ECF582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  <p:sp>
        <p:nvSpPr>
          <p:cNvPr id="27651" name="内容占位符 2">
            <a:extLst>
              <a:ext uri="{FF2B5EF4-FFF2-40B4-BE49-F238E27FC236}">
                <a16:creationId xmlns:a16="http://schemas.microsoft.com/office/drawing/2014/main" xmlns="" id="{2CC25C1D-A3C1-5243-A7BA-B63A2814AA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A6A6A6"/>
                </a:solidFill>
              </a:rPr>
              <a:t>理论教学：</a:t>
            </a:r>
            <a:r>
              <a:rPr lang="en-US" altLang="zh-CN" dirty="0">
                <a:solidFill>
                  <a:srgbClr val="A6A6A6"/>
                </a:solidFill>
              </a:rPr>
              <a:t>Python</a:t>
            </a:r>
            <a:r>
              <a:rPr lang="zh-CN" altLang="en-US" dirty="0">
                <a:solidFill>
                  <a:srgbClr val="A6A6A6"/>
                </a:solidFill>
              </a:rPr>
              <a:t>核心数据类型</a:t>
            </a:r>
            <a:endParaRPr lang="en-US" altLang="zh-CN" dirty="0">
              <a:solidFill>
                <a:srgbClr val="A6A6A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A6A6A6"/>
                </a:solidFill>
              </a:rPr>
              <a:t>先导实验</a:t>
            </a:r>
            <a:endParaRPr lang="en-US" altLang="zh-CN" dirty="0">
              <a:solidFill>
                <a:srgbClr val="A6A6A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实验</a:t>
            </a:r>
            <a:r>
              <a:rPr lang="en-US" altLang="zh-CN" dirty="0"/>
              <a:t>1.1</a:t>
            </a:r>
            <a:r>
              <a:rPr lang="zh-CN" altLang="en-US" dirty="0"/>
              <a:t>：</a:t>
            </a:r>
            <a:r>
              <a:rPr lang="zh-CN" altLang="en-US" sz="3200" dirty="0"/>
              <a:t>减少运算次数的实验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A6A6A6"/>
                </a:solidFill>
              </a:rPr>
              <a:t>实验</a:t>
            </a:r>
            <a:r>
              <a:rPr lang="en-US" altLang="zh-CN" dirty="0">
                <a:solidFill>
                  <a:srgbClr val="A6A6A6"/>
                </a:solidFill>
              </a:rPr>
              <a:t>1.2</a:t>
            </a:r>
            <a:r>
              <a:rPr lang="zh-CN" altLang="en-US" dirty="0">
                <a:solidFill>
                  <a:srgbClr val="A6A6A6"/>
                </a:solidFill>
              </a:rPr>
              <a:t>：求解非线性方程的二分法实现</a:t>
            </a:r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xmlns="" id="{61F468E1-981E-A41C-0FC4-77472AC6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7B44C64-1D0A-497E-84DC-6EC0C5889D8B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19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85ECE65-83B9-44B9-BA8E-8EC7ED9D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0BDE226-C92F-4E05-8E9C-FC1CF79A4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若调试</a:t>
            </a:r>
            <a:r>
              <a:rPr lang="en-US" altLang="zh-CN" dirty="0"/>
              <a:t>x=2</a:t>
            </a:r>
            <a:r>
              <a:rPr lang="zh-CN" altLang="en-US" dirty="0"/>
              <a:t>时，数值显示过大无法输出</a:t>
            </a:r>
            <a:endParaRPr lang="en-US" altLang="zh-CN" dirty="0"/>
          </a:p>
          <a:p>
            <a:r>
              <a:rPr lang="zh-CN" altLang="en-US" dirty="0"/>
              <a:t>解决方法</a:t>
            </a:r>
            <a:r>
              <a:rPr lang="zh-CN" altLang="en-US" dirty="0">
                <a:sym typeface="Wingdings" panose="05000000000000000000" pitchFamily="2" charset="2"/>
              </a:rPr>
              <a:t>（加入如下代码，修改编辑器显示位数）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import sys</a:t>
            </a:r>
          </a:p>
          <a:p>
            <a:r>
              <a:rPr lang="en-US" altLang="zh-CN" dirty="0" err="1"/>
              <a:t>sys.set_int_max_str_digits</a:t>
            </a:r>
            <a:r>
              <a:rPr lang="en-US" altLang="zh-CN" dirty="0"/>
              <a:t>(100000)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AE2B50F2-9F29-42B9-9565-D4C9B0FB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0232" y="6400800"/>
            <a:ext cx="2133600" cy="457200"/>
          </a:xfrm>
        </p:spPr>
        <p:txBody>
          <a:bodyPr/>
          <a:lstStyle/>
          <a:p>
            <a:pPr>
              <a:defRPr/>
            </a:pPr>
            <a:fld id="{6926B50D-036F-48E1-BEDC-C09B24F9D9A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7592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xmlns="" id="{94A018D7-02E3-A3F6-9056-2DE69E00CE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dirty="0"/>
              <a:t>实验</a:t>
            </a:r>
            <a:r>
              <a:rPr lang="en-US" altLang="zh-CN" sz="4400" dirty="0"/>
              <a:t>1.1</a:t>
            </a:r>
            <a:r>
              <a:rPr lang="zh-CN" altLang="en-US" sz="4400" dirty="0"/>
              <a:t>：减少运算次数的实验</a:t>
            </a: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xmlns="" id="{EA0A3DC8-5140-C661-91B2-13051F492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96975"/>
            <a:ext cx="86868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Aft>
                <a:spcPct val="20000"/>
              </a:spcAft>
            </a:pPr>
            <a:r>
              <a:rPr lang="zh-CN" altLang="en-US" sz="3200" b="1" dirty="0">
                <a:solidFill>
                  <a:srgbClr val="0033CC"/>
                </a:solidFill>
              </a:rPr>
              <a:t>实验目的：</a:t>
            </a:r>
            <a:endParaRPr lang="en-US" altLang="zh-CN" sz="3200" b="1" dirty="0">
              <a:solidFill>
                <a:srgbClr val="0033CC"/>
              </a:solidFill>
            </a:endParaRP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3200" dirty="0"/>
              <a:t>    比较不同算法</a:t>
            </a:r>
            <a:r>
              <a:rPr lang="zh-CN" altLang="zh-CN" sz="3200" dirty="0"/>
              <a:t>求多项式</a:t>
            </a:r>
            <a:r>
              <a:rPr lang="zh-CN" altLang="en-US" sz="3200" dirty="0"/>
              <a:t>的运算次数与用时。</a:t>
            </a:r>
            <a:endParaRPr lang="en-US" altLang="zh-CN" sz="3200" dirty="0"/>
          </a:p>
          <a:p>
            <a:pPr eaLnBrk="1" hangingPunct="1">
              <a:lnSpc>
                <a:spcPct val="20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endParaRPr lang="en-US" altLang="zh-CN" sz="3200" b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endParaRPr lang="en-US" altLang="zh-CN" sz="3200" b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0033CC"/>
                </a:solidFill>
              </a:rPr>
              <a:t>    </a:t>
            </a:r>
            <a:endParaRPr lang="zh-CN" altLang="en-US" sz="3200" b="1" dirty="0">
              <a:solidFill>
                <a:srgbClr val="0033CC"/>
              </a:solidFill>
            </a:endParaRPr>
          </a:p>
        </p:txBody>
      </p:sp>
      <p:sp>
        <p:nvSpPr>
          <p:cNvPr id="28676" name="Rectangle 9">
            <a:extLst>
              <a:ext uri="{FF2B5EF4-FFF2-40B4-BE49-F238E27FC236}">
                <a16:creationId xmlns:a16="http://schemas.microsoft.com/office/drawing/2014/main" xmlns="" id="{357CFE28-9FD8-FF44-1C6C-058579841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677" name="Rectangle 11">
            <a:extLst>
              <a:ext uri="{FF2B5EF4-FFF2-40B4-BE49-F238E27FC236}">
                <a16:creationId xmlns:a16="http://schemas.microsoft.com/office/drawing/2014/main" xmlns="" id="{4E750450-BBC3-93E2-94E3-3E0EF05B8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678" name="Rectangle 13">
            <a:extLst>
              <a:ext uri="{FF2B5EF4-FFF2-40B4-BE49-F238E27FC236}">
                <a16:creationId xmlns:a16="http://schemas.microsoft.com/office/drawing/2014/main" xmlns="" id="{C6AFC44F-B1D8-078F-063D-FFF29C4B7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679" name="Rectangle 16">
            <a:extLst>
              <a:ext uri="{FF2B5EF4-FFF2-40B4-BE49-F238E27FC236}">
                <a16:creationId xmlns:a16="http://schemas.microsoft.com/office/drawing/2014/main" xmlns="" id="{D5198A0B-0D5B-DF4D-97EC-F51EEA72A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680" name="灯片编号占位符 2">
            <a:extLst>
              <a:ext uri="{FF2B5EF4-FFF2-40B4-BE49-F238E27FC236}">
                <a16:creationId xmlns:a16="http://schemas.microsoft.com/office/drawing/2014/main" xmlns="" id="{3C2C206C-19EC-BA59-9CB4-95C02EA4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32513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AAC8B0-3C36-42EE-87B4-3294CC04BF95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20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D35D53D-D2BD-1315-C823-638CC5842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565400"/>
            <a:ext cx="8280400" cy="1938338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>
                <a:solidFill>
                  <a:srgbClr val="FF0000"/>
                </a:solidFill>
              </a:rPr>
              <a:t>from time import *             </a:t>
            </a:r>
            <a:r>
              <a:rPr lang="en-US" altLang="zh-CN" sz="2400" b="1" dirty="0"/>
              <a:t>#</a:t>
            </a:r>
            <a:r>
              <a:rPr lang="zh-CN" altLang="en-US" sz="2400" b="1" dirty="0"/>
              <a:t>引入时间库 </a:t>
            </a:r>
            <a:endParaRPr lang="en-US" altLang="zh-CN" sz="2400" dirty="0"/>
          </a:p>
          <a:p>
            <a:r>
              <a:rPr lang="en-US" altLang="zh-CN" sz="2400" dirty="0" err="1">
                <a:solidFill>
                  <a:srgbClr val="FF0000"/>
                </a:solidFill>
              </a:rPr>
              <a:t>startT</a:t>
            </a:r>
            <a:r>
              <a:rPr lang="en-US" altLang="zh-CN" sz="2400" dirty="0">
                <a:solidFill>
                  <a:srgbClr val="FF0000"/>
                </a:solidFill>
              </a:rPr>
              <a:t> = time()                   </a:t>
            </a:r>
            <a:r>
              <a:rPr lang="en-US" altLang="zh-CN" sz="2400" dirty="0"/>
              <a:t>#</a:t>
            </a:r>
            <a:r>
              <a:rPr lang="zh-CN" altLang="en-US" sz="2400" b="1" dirty="0"/>
              <a:t>记录起始时间</a:t>
            </a:r>
            <a:endParaRPr lang="en-US" altLang="zh-CN" sz="2400" b="1" dirty="0"/>
          </a:p>
          <a:p>
            <a:r>
              <a:rPr lang="en-US" altLang="zh-CN" sz="2400" b="1" dirty="0">
                <a:solidFill>
                  <a:srgbClr val="0070C0"/>
                </a:solidFill>
              </a:rPr>
              <a:t># </a:t>
            </a:r>
            <a:r>
              <a:rPr lang="zh-CN" altLang="en-US" sz="2400" b="1" dirty="0">
                <a:solidFill>
                  <a:srgbClr val="0070C0"/>
                </a:solidFill>
              </a:rPr>
              <a:t>程序写在这里。。。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r>
              <a:rPr lang="en-US" altLang="zh-CN" sz="2400" dirty="0" err="1">
                <a:solidFill>
                  <a:srgbClr val="FF0000"/>
                </a:solidFill>
              </a:rPr>
              <a:t>endT</a:t>
            </a:r>
            <a:r>
              <a:rPr lang="en-US" altLang="zh-CN" sz="2400" dirty="0">
                <a:solidFill>
                  <a:srgbClr val="FF0000"/>
                </a:solidFill>
              </a:rPr>
              <a:t> = time()                    </a:t>
            </a:r>
            <a:r>
              <a:rPr lang="en-US" altLang="zh-CN" sz="2400" dirty="0"/>
              <a:t>#</a:t>
            </a:r>
            <a:r>
              <a:rPr lang="zh-CN" altLang="en-US" sz="2400" b="1" dirty="0"/>
              <a:t>记录结束时间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print("time = %.2g </a:t>
            </a:r>
            <a:r>
              <a:rPr lang="zh-CN" altLang="en-US" sz="2400" dirty="0">
                <a:solidFill>
                  <a:srgbClr val="FF0000"/>
                </a:solidFill>
              </a:rPr>
              <a:t>秒</a:t>
            </a:r>
            <a:r>
              <a:rPr lang="en-US" altLang="zh-CN" sz="2400" dirty="0">
                <a:solidFill>
                  <a:srgbClr val="FF0000"/>
                </a:solidFill>
              </a:rPr>
              <a:t>\n" % (</a:t>
            </a:r>
            <a:r>
              <a:rPr lang="en-US" altLang="zh-CN" sz="2400" dirty="0" err="1">
                <a:solidFill>
                  <a:srgbClr val="FF0000"/>
                </a:solidFill>
              </a:rPr>
              <a:t>endT</a:t>
            </a:r>
            <a:r>
              <a:rPr lang="en-US" altLang="zh-CN" sz="2400" dirty="0">
                <a:solidFill>
                  <a:srgbClr val="FF0000"/>
                </a:solidFill>
              </a:rPr>
              <a:t> - </a:t>
            </a:r>
            <a:r>
              <a:rPr lang="en-US" altLang="zh-CN" sz="2400" dirty="0" err="1">
                <a:solidFill>
                  <a:srgbClr val="FF0000"/>
                </a:solidFill>
              </a:rPr>
              <a:t>startT</a:t>
            </a:r>
            <a:r>
              <a:rPr lang="en-US" altLang="zh-CN" sz="2400" dirty="0">
                <a:solidFill>
                  <a:srgbClr val="FF0000"/>
                </a:solidFill>
              </a:rPr>
              <a:t>))</a:t>
            </a:r>
            <a:endParaRPr lang="en-US" altLang="zh-C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0507A0A-85E2-CB00-1E88-E9B1F93A9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" y="4487863"/>
            <a:ext cx="8281988" cy="1938992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 err="1"/>
              <a:t>countMul</a:t>
            </a:r>
            <a:r>
              <a:rPr lang="en-US" altLang="zh-CN" sz="2400" dirty="0"/>
              <a:t> = 0                    #</a:t>
            </a:r>
            <a:r>
              <a:rPr lang="zh-CN" altLang="en-US" sz="2400" b="1" dirty="0"/>
              <a:t>统计乘法次数</a:t>
            </a:r>
          </a:p>
          <a:p>
            <a:r>
              <a:rPr lang="en-US" altLang="zh-CN" sz="2400" dirty="0" err="1"/>
              <a:t>countAdd</a:t>
            </a:r>
            <a:r>
              <a:rPr lang="en-US" altLang="zh-CN" sz="2400" dirty="0"/>
              <a:t> = 0                    #</a:t>
            </a:r>
            <a:r>
              <a:rPr lang="zh-CN" altLang="en-US" sz="2400" b="1" dirty="0"/>
              <a:t>统计加法次数</a:t>
            </a:r>
            <a:endParaRPr lang="en-US" altLang="zh-CN" sz="2400" b="1" dirty="0"/>
          </a:p>
          <a:p>
            <a:r>
              <a:rPr lang="en-US" altLang="zh-CN" sz="2400" b="1" dirty="0">
                <a:solidFill>
                  <a:srgbClr val="0070C0"/>
                </a:solidFill>
              </a:rPr>
              <a:t># </a:t>
            </a:r>
            <a:r>
              <a:rPr lang="zh-CN" altLang="en-US" sz="2400" b="1" dirty="0">
                <a:solidFill>
                  <a:srgbClr val="0070C0"/>
                </a:solidFill>
              </a:rPr>
              <a:t>程序写在这里。。。</a:t>
            </a:r>
            <a:endParaRPr lang="en-US" altLang="zh-CN" sz="2400" dirty="0"/>
          </a:p>
          <a:p>
            <a:r>
              <a:rPr lang="en-US" altLang="zh-CN" sz="2400" dirty="0"/>
              <a:t>print("</a:t>
            </a:r>
            <a:r>
              <a:rPr lang="zh-CN" altLang="en-US" sz="2400" dirty="0"/>
              <a:t>乘法次数</a:t>
            </a:r>
            <a:r>
              <a:rPr lang="en-US" altLang="zh-CN" sz="2400" dirty="0"/>
              <a:t>",</a:t>
            </a:r>
            <a:r>
              <a:rPr lang="en-US" altLang="zh-CN" sz="2400" dirty="0" err="1">
                <a:solidFill>
                  <a:srgbClr val="FF0000"/>
                </a:solidFill>
              </a:rPr>
              <a:t>countMul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print("</a:t>
            </a:r>
            <a:r>
              <a:rPr lang="zh-CN" altLang="en-US" sz="2400" dirty="0"/>
              <a:t>加法次数</a:t>
            </a:r>
            <a:r>
              <a:rPr lang="en-US" altLang="zh-CN" sz="2400" dirty="0"/>
              <a:t>",</a:t>
            </a:r>
            <a:r>
              <a:rPr lang="en-US" altLang="zh-CN" sz="2400" dirty="0" err="1">
                <a:solidFill>
                  <a:srgbClr val="FF0000"/>
                </a:solidFill>
              </a:rPr>
              <a:t>countAdd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F2D43B8C-9AE2-7E19-6259-27E62F514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dirty="0"/>
              <a:t>实验</a:t>
            </a:r>
            <a:r>
              <a:rPr lang="en-US" altLang="zh-CN" sz="4400" dirty="0"/>
              <a:t>1.1</a:t>
            </a:r>
            <a:r>
              <a:rPr lang="zh-CN" altLang="en-US" sz="4400" dirty="0"/>
              <a:t>：减少运算次数的实验</a:t>
            </a: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xmlns="" id="{7D424BA7-5F53-2BDA-902A-9EC7148E2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81075"/>
            <a:ext cx="86868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0033CC"/>
                </a:solidFill>
              </a:rPr>
              <a:t>例：计算函数的值（</a:t>
            </a:r>
            <a:r>
              <a:rPr lang="en-US" altLang="zh-CN" sz="3200" b="1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3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0.1</a:t>
            </a:r>
            <a:r>
              <a:rPr lang="zh-CN" altLang="en-US" sz="3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3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dirty="0">
                <a:solidFill>
                  <a:srgbClr val="0033CC"/>
                </a:solidFill>
              </a:rPr>
              <a:t>）</a:t>
            </a:r>
            <a:endParaRPr lang="en-US" altLang="zh-CN" sz="3200" b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endParaRPr lang="en-US" altLang="zh-CN" sz="3200" b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sz="3200" b="1" dirty="0">
                <a:solidFill>
                  <a:srgbClr val="0033CC"/>
                </a:solidFill>
              </a:rPr>
              <a:t>算法</a:t>
            </a:r>
            <a:r>
              <a:rPr lang="en-US" altLang="zh-CN" sz="3200" b="1" dirty="0">
                <a:solidFill>
                  <a:srgbClr val="0033CC"/>
                </a:solidFill>
              </a:rPr>
              <a:t>1</a:t>
            </a:r>
            <a:r>
              <a:rPr lang="zh-CN" altLang="en-US" sz="3200" b="1" dirty="0">
                <a:solidFill>
                  <a:srgbClr val="0033CC"/>
                </a:solidFill>
              </a:rPr>
              <a:t>：</a:t>
            </a:r>
            <a:endParaRPr lang="en-US" altLang="zh-CN" sz="3200" b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0033CC"/>
                </a:solidFill>
              </a:rPr>
              <a:t>  直接法</a:t>
            </a:r>
            <a:endParaRPr lang="en-US" altLang="zh-CN" sz="3200" b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0033CC"/>
                </a:solidFill>
              </a:rPr>
              <a:t>    </a:t>
            </a:r>
            <a:endParaRPr lang="zh-CN" altLang="en-US" sz="3200" b="1" dirty="0">
              <a:solidFill>
                <a:srgbClr val="0033CC"/>
              </a:solidFill>
            </a:endParaRPr>
          </a:p>
        </p:txBody>
      </p:sp>
      <p:sp>
        <p:nvSpPr>
          <p:cNvPr id="29700" name="Rectangle 9">
            <a:extLst>
              <a:ext uri="{FF2B5EF4-FFF2-40B4-BE49-F238E27FC236}">
                <a16:creationId xmlns:a16="http://schemas.microsoft.com/office/drawing/2014/main" xmlns="" id="{C61E1C54-F8EA-42CA-67B8-A2B22F87B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9701" name="对象 13">
            <a:extLst>
              <a:ext uri="{FF2B5EF4-FFF2-40B4-BE49-F238E27FC236}">
                <a16:creationId xmlns:a16="http://schemas.microsoft.com/office/drawing/2014/main" xmlns="" id="{26BA97F2-E8BC-7E71-4196-49BCE6AD81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84313" y="1978025"/>
          <a:ext cx="64103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r:id="rId3" imgW="36861750" imgH="3733800" progId="Equation.DSMT4">
                  <p:embed/>
                </p:oleObj>
              </mc:Choice>
              <mc:Fallback>
                <p:oleObj r:id="rId3" imgW="36861750" imgH="373380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4313" y="1978025"/>
                        <a:ext cx="641032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2" name="Rectangle 11">
            <a:extLst>
              <a:ext uri="{FF2B5EF4-FFF2-40B4-BE49-F238E27FC236}">
                <a16:creationId xmlns:a16="http://schemas.microsoft.com/office/drawing/2014/main" xmlns="" id="{9F620EBA-BE41-5C9C-C12C-3B4018D95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703" name="Rectangle 13">
            <a:extLst>
              <a:ext uri="{FF2B5EF4-FFF2-40B4-BE49-F238E27FC236}">
                <a16:creationId xmlns:a16="http://schemas.microsoft.com/office/drawing/2014/main" xmlns="" id="{06A5A464-9561-B18E-4FE5-E23D57A46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704" name="Rectangle 16">
            <a:extLst>
              <a:ext uri="{FF2B5EF4-FFF2-40B4-BE49-F238E27FC236}">
                <a16:creationId xmlns:a16="http://schemas.microsoft.com/office/drawing/2014/main" xmlns="" id="{2C504D99-01F3-5AE5-9B98-0C8BEB425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705" name="灯片编号占位符 2">
            <a:extLst>
              <a:ext uri="{FF2B5EF4-FFF2-40B4-BE49-F238E27FC236}">
                <a16:creationId xmlns:a16="http://schemas.microsoft.com/office/drawing/2014/main" xmlns="" id="{F1FE6F66-40DB-DBEA-B78E-2F7F064D8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1CBFA17-5621-462F-8E46-7E58D2EB6FD1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21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730A199-D021-1C80-E1DB-8C796528C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68638"/>
            <a:ext cx="5327650" cy="3046412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/>
              <a:t>#</a:t>
            </a:r>
            <a:r>
              <a:rPr lang="zh-CN" altLang="en-US" sz="2400" dirty="0"/>
              <a:t>程序</a:t>
            </a:r>
            <a:r>
              <a:rPr lang="en-US" altLang="zh-CN" sz="2400" dirty="0"/>
              <a:t>1.7</a:t>
            </a:r>
          </a:p>
          <a:p>
            <a:r>
              <a:rPr lang="en-US" altLang="zh-CN" sz="2400" dirty="0"/>
              <a:t>x = 1        #</a:t>
            </a:r>
            <a:r>
              <a:rPr lang="zh-CN" altLang="en-US" sz="2400" dirty="0"/>
              <a:t>自变量 </a:t>
            </a:r>
            <a:r>
              <a:rPr lang="en-US" altLang="zh-CN" sz="2400" dirty="0"/>
              <a:t>x</a:t>
            </a:r>
          </a:p>
          <a:p>
            <a:r>
              <a:rPr lang="en-US" altLang="zh-CN" sz="2400" dirty="0"/>
              <a:t>f = 1         #</a:t>
            </a:r>
            <a:r>
              <a:rPr lang="zh-CN" altLang="en-US" sz="2400" dirty="0"/>
              <a:t>函数值 </a:t>
            </a:r>
            <a:r>
              <a:rPr lang="en-US" altLang="zh-CN" sz="2400" dirty="0"/>
              <a:t>f</a:t>
            </a:r>
          </a:p>
          <a:p>
            <a:endParaRPr lang="en-US" altLang="zh-CN" sz="2400" dirty="0"/>
          </a:p>
          <a:p>
            <a:r>
              <a:rPr lang="en-US" altLang="zh-CN" sz="2400" dirty="0"/>
              <a:t>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in range (100000):       # </a:t>
            </a:r>
            <a:r>
              <a:rPr lang="en-US" altLang="zh-CN" sz="2400" i="1" dirty="0" err="1"/>
              <a:t>i</a:t>
            </a:r>
            <a:r>
              <a:rPr lang="zh-CN" altLang="en-US" sz="2400" dirty="0"/>
              <a:t>从</a:t>
            </a:r>
            <a:r>
              <a:rPr lang="en-US" altLang="zh-CN" sz="2400" dirty="0"/>
              <a:t>0</a:t>
            </a:r>
            <a:r>
              <a:rPr lang="zh-CN" altLang="en-US" sz="2400" dirty="0"/>
              <a:t>开始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nn-NO" altLang="zh-CN" sz="2400" dirty="0"/>
              <a:t>f = f + (i+2) * x**(i+1)</a:t>
            </a:r>
            <a:r>
              <a:rPr lang="en-US" altLang="zh-CN" sz="2400" dirty="0"/>
              <a:t>       #</a:t>
            </a:r>
            <a:r>
              <a:rPr lang="zh-CN" altLang="en-US" sz="2400" dirty="0"/>
              <a:t>函数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en-US" altLang="zh-CN" sz="2400" dirty="0"/>
              <a:t>print("result = ", f)         #</a:t>
            </a:r>
            <a:r>
              <a:rPr lang="zh-CN" altLang="en-US" sz="2400" dirty="0"/>
              <a:t>输出</a:t>
            </a:r>
            <a:endParaRPr lang="en-US" altLang="zh-CN" sz="2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E6254DDF-79FF-677F-8D72-A4776D196FB6}"/>
              </a:ext>
            </a:extLst>
          </p:cNvPr>
          <p:cNvSpPr/>
          <p:nvPr/>
        </p:nvSpPr>
        <p:spPr>
          <a:xfrm>
            <a:off x="4572000" y="5013325"/>
            <a:ext cx="2016125" cy="287338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自己写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xmlns="" id="{EBB4F7C3-2D87-237E-18EC-7A79C3A241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dirty="0"/>
              <a:t>实验</a:t>
            </a:r>
            <a:r>
              <a:rPr lang="en-US" altLang="zh-CN" sz="4400" dirty="0"/>
              <a:t>1.1</a:t>
            </a:r>
            <a:r>
              <a:rPr lang="zh-CN" altLang="en-US" sz="4400" dirty="0"/>
              <a:t>：减少运算次数的实验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xmlns="" id="{38AF9072-589B-6CE3-FD2F-F10B67899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81075"/>
            <a:ext cx="86868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0033CC"/>
                </a:solidFill>
              </a:rPr>
              <a:t>例：计算函数的值（</a:t>
            </a:r>
            <a:r>
              <a:rPr lang="en-US" altLang="zh-CN" sz="3200" b="1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=0.1</a:t>
            </a:r>
            <a:r>
              <a:rPr lang="zh-CN" altLang="en-US" sz="3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3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sz="3200" b="1" dirty="0">
                <a:solidFill>
                  <a:srgbClr val="0033CC"/>
                </a:solidFill>
              </a:rPr>
              <a:t>）</a:t>
            </a:r>
            <a:endParaRPr lang="en-US" altLang="zh-CN" sz="3200" b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endParaRPr lang="en-US" altLang="zh-CN" sz="2800" b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sz="3200" b="1" dirty="0">
                <a:solidFill>
                  <a:srgbClr val="0033CC"/>
                </a:solidFill>
              </a:rPr>
              <a:t>填写上机报告中的以下表格</a:t>
            </a:r>
            <a:endParaRPr lang="en-US" altLang="zh-CN" sz="3200" b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0033CC"/>
                </a:solidFill>
              </a:rPr>
              <a:t>    </a:t>
            </a:r>
            <a:endParaRPr lang="zh-CN" altLang="en-US" sz="3200" b="1" dirty="0">
              <a:solidFill>
                <a:srgbClr val="0033CC"/>
              </a:solidFill>
            </a:endParaRPr>
          </a:p>
        </p:txBody>
      </p:sp>
      <p:sp>
        <p:nvSpPr>
          <p:cNvPr id="30724" name="Rectangle 9">
            <a:extLst>
              <a:ext uri="{FF2B5EF4-FFF2-40B4-BE49-F238E27FC236}">
                <a16:creationId xmlns:a16="http://schemas.microsoft.com/office/drawing/2014/main" xmlns="" id="{829EE2B7-B7E6-4E6C-E6FF-19E609FAB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25" name="Rectangle 11">
            <a:extLst>
              <a:ext uri="{FF2B5EF4-FFF2-40B4-BE49-F238E27FC236}">
                <a16:creationId xmlns:a16="http://schemas.microsoft.com/office/drawing/2014/main" xmlns="" id="{8C3F6815-8CC4-6787-98F8-E7F7EC2B8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26" name="Rectangle 13">
            <a:extLst>
              <a:ext uri="{FF2B5EF4-FFF2-40B4-BE49-F238E27FC236}">
                <a16:creationId xmlns:a16="http://schemas.microsoft.com/office/drawing/2014/main" xmlns="" id="{976C74FF-2C46-6CC4-6AAB-538AA46C6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27" name="Rectangle 16">
            <a:extLst>
              <a:ext uri="{FF2B5EF4-FFF2-40B4-BE49-F238E27FC236}">
                <a16:creationId xmlns:a16="http://schemas.microsoft.com/office/drawing/2014/main" xmlns="" id="{6AF4DB6C-FC65-8E38-F726-ED040004D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28" name="灯片编号占位符 2">
            <a:extLst>
              <a:ext uri="{FF2B5EF4-FFF2-40B4-BE49-F238E27FC236}">
                <a16:creationId xmlns:a16="http://schemas.microsoft.com/office/drawing/2014/main" xmlns="" id="{9273FCDB-6318-C5CB-A5F7-5EB7230D8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8463B8E-6DED-45A8-9E96-7588F3BA1A27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22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0784" name="对象 2">
            <a:extLst>
              <a:ext uri="{FF2B5EF4-FFF2-40B4-BE49-F238E27FC236}">
                <a16:creationId xmlns:a16="http://schemas.microsoft.com/office/drawing/2014/main" xmlns="" id="{3F15AAFA-8EAD-6263-9803-B5C2B225D2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84313" y="1978025"/>
          <a:ext cx="64103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r:id="rId3" imgW="36861750" imgH="3733800" progId="Equation.DSMT4">
                  <p:embed/>
                </p:oleObj>
              </mc:Choice>
              <mc:Fallback>
                <p:oleObj r:id="rId3" imgW="36861750" imgH="37338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4313" y="1978025"/>
                        <a:ext cx="641032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5" name="文本框 1">
            <a:extLst>
              <a:ext uri="{FF2B5EF4-FFF2-40B4-BE49-F238E27FC236}">
                <a16:creationId xmlns:a16="http://schemas.microsoft.com/office/drawing/2014/main" xmlns="" id="{8C0F38D3-C5BB-AFD4-8D83-D4BCA7C6A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6371481"/>
            <a:ext cx="4291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* </a:t>
            </a:r>
            <a:r>
              <a:rPr lang="zh-CN" altLang="en-US" b="1" dirty="0">
                <a:solidFill>
                  <a:srgbClr val="C00000"/>
                </a:solidFill>
              </a:rPr>
              <a:t>结果数位过多时，只需填写数字的位数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xmlns="" id="{0B93E71D-29DC-1AA5-66A5-DA3BC2635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4030"/>
              </p:ext>
            </p:extLst>
          </p:nvPr>
        </p:nvGraphicFramePr>
        <p:xfrm>
          <a:off x="683568" y="3511272"/>
          <a:ext cx="8136904" cy="274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8915">
                  <a:extLst>
                    <a:ext uri="{9D8B030D-6E8A-4147-A177-3AD203B41FA5}">
                      <a16:colId xmlns:a16="http://schemas.microsoft.com/office/drawing/2014/main" xmlns="" val="25514926"/>
                    </a:ext>
                  </a:extLst>
                </a:gridCol>
                <a:gridCol w="1239317">
                  <a:extLst>
                    <a:ext uri="{9D8B030D-6E8A-4147-A177-3AD203B41FA5}">
                      <a16:colId xmlns:a16="http://schemas.microsoft.com/office/drawing/2014/main" xmlns="" val="48962833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3502950148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1703203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317928345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131095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endParaRPr lang="zh-CN" sz="20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函数结果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乘法次数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加法次数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用时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6060602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382341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96593440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5233572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65243733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9247619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89902738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846187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483326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xmlns="" id="{29950067-6D5F-54B9-856A-6F970A9F79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dirty="0"/>
              <a:t>实验</a:t>
            </a:r>
            <a:r>
              <a:rPr lang="en-US" altLang="zh-CN" sz="4400" dirty="0"/>
              <a:t>1.1</a:t>
            </a:r>
            <a:r>
              <a:rPr lang="zh-CN" altLang="en-US" sz="4400" dirty="0"/>
              <a:t>：减少运算次数的实验</a:t>
            </a: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xmlns="" id="{DA04B44C-8FF2-DDD1-9AF5-5ECBBA343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81075"/>
            <a:ext cx="86868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0033CC"/>
                </a:solidFill>
              </a:rPr>
              <a:t>例：计算函数的值（</a:t>
            </a:r>
            <a:r>
              <a:rPr lang="en-US" altLang="zh-CN" sz="3200" b="1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=0.1</a:t>
            </a:r>
            <a:r>
              <a:rPr lang="zh-CN" altLang="en-US" sz="3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3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dirty="0">
                <a:solidFill>
                  <a:srgbClr val="0033CC"/>
                </a:solidFill>
              </a:rPr>
              <a:t>）</a:t>
            </a:r>
            <a:endParaRPr lang="en-US" altLang="zh-CN" sz="3200" b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endParaRPr lang="en-US" altLang="zh-CN" sz="3200" b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sz="3200" b="1" dirty="0">
                <a:solidFill>
                  <a:srgbClr val="0033CC"/>
                </a:solidFill>
              </a:rPr>
              <a:t>算法</a:t>
            </a:r>
            <a:r>
              <a:rPr lang="en-US" altLang="zh-CN" sz="3200" b="1" dirty="0">
                <a:solidFill>
                  <a:srgbClr val="0033CC"/>
                </a:solidFill>
              </a:rPr>
              <a:t>2</a:t>
            </a:r>
            <a:r>
              <a:rPr lang="zh-CN" altLang="en-US" sz="3200" b="1" dirty="0">
                <a:solidFill>
                  <a:srgbClr val="0033CC"/>
                </a:solidFill>
              </a:rPr>
              <a:t>（秦九韶法）：</a:t>
            </a:r>
            <a:endParaRPr lang="en-US" altLang="zh-CN" sz="3200" b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0033CC"/>
                </a:solidFill>
              </a:rPr>
              <a:t>    </a:t>
            </a:r>
            <a:endParaRPr lang="zh-CN" altLang="en-US" sz="3200" b="1" dirty="0">
              <a:solidFill>
                <a:srgbClr val="0033CC"/>
              </a:solidFill>
            </a:endParaRPr>
          </a:p>
        </p:txBody>
      </p:sp>
      <p:sp>
        <p:nvSpPr>
          <p:cNvPr id="31748" name="Rectangle 9">
            <a:extLst>
              <a:ext uri="{FF2B5EF4-FFF2-40B4-BE49-F238E27FC236}">
                <a16:creationId xmlns:a16="http://schemas.microsoft.com/office/drawing/2014/main" xmlns="" id="{F29C1421-AD30-BF48-F82B-BEBE98EE7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49" name="Rectangle 11">
            <a:extLst>
              <a:ext uri="{FF2B5EF4-FFF2-40B4-BE49-F238E27FC236}">
                <a16:creationId xmlns:a16="http://schemas.microsoft.com/office/drawing/2014/main" xmlns="" id="{AAD471BA-4DA8-8AAE-9B3D-3FBF4A1B8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0" name="Rectangle 13">
            <a:extLst>
              <a:ext uri="{FF2B5EF4-FFF2-40B4-BE49-F238E27FC236}">
                <a16:creationId xmlns:a16="http://schemas.microsoft.com/office/drawing/2014/main" xmlns="" id="{633E83ED-7BE6-0794-B7A4-6A6159518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1" name="Rectangle 16">
            <a:extLst>
              <a:ext uri="{FF2B5EF4-FFF2-40B4-BE49-F238E27FC236}">
                <a16:creationId xmlns:a16="http://schemas.microsoft.com/office/drawing/2014/main" xmlns="" id="{1F138825-93AE-697D-AB0A-CBF4B2A4B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2" name="灯片编号占位符 2">
            <a:extLst>
              <a:ext uri="{FF2B5EF4-FFF2-40B4-BE49-F238E27FC236}">
                <a16:creationId xmlns:a16="http://schemas.microsoft.com/office/drawing/2014/main" xmlns="" id="{FB816AB5-D09C-735F-E540-1B46AC16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328FBA2-6BF3-40B7-9732-B60072B18718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23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xmlns="" id="{E8E91DF9-5400-64F3-2861-1947DAAE20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588904"/>
              </p:ext>
            </p:extLst>
          </p:nvPr>
        </p:nvGraphicFramePr>
        <p:xfrm>
          <a:off x="1549400" y="4653136"/>
          <a:ext cx="6045200" cy="170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r:id="rId3" imgW="38176200" imgH="10753725" progId="Equation.DSMT4">
                  <p:embed/>
                </p:oleObj>
              </mc:Choice>
              <mc:Fallback>
                <p:oleObj r:id="rId3" imgW="38176200" imgH="10753725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4653136"/>
                        <a:ext cx="6045200" cy="170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4" name="对象 2">
            <a:extLst>
              <a:ext uri="{FF2B5EF4-FFF2-40B4-BE49-F238E27FC236}">
                <a16:creationId xmlns:a16="http://schemas.microsoft.com/office/drawing/2014/main" xmlns="" id="{7EACCE0C-E151-DCEA-63B1-9E3926AAB8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4988" y="3716338"/>
          <a:ext cx="55340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r:id="rId5" imgW="31813500" imgH="3733800" progId="Equation.DSMT4">
                  <p:embed/>
                </p:oleObj>
              </mc:Choice>
              <mc:Fallback>
                <p:oleObj r:id="rId5" imgW="31813500" imgH="37338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4988" y="3716338"/>
                        <a:ext cx="553402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5" name="对象 3">
            <a:extLst>
              <a:ext uri="{FF2B5EF4-FFF2-40B4-BE49-F238E27FC236}">
                <a16:creationId xmlns:a16="http://schemas.microsoft.com/office/drawing/2014/main" xmlns="" id="{942315DC-0FF2-1093-DD9C-AEA502C121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84313" y="1978025"/>
          <a:ext cx="64103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r:id="rId7" imgW="36861750" imgH="3733800" progId="Equation.DSMT4">
                  <p:embed/>
                </p:oleObj>
              </mc:Choice>
              <mc:Fallback>
                <p:oleObj r:id="rId7" imgW="36861750" imgH="37338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4313" y="1978025"/>
                        <a:ext cx="641032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xmlns="" id="{412502B4-A632-12D9-E70E-6D9E16224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dirty="0"/>
              <a:t>实验</a:t>
            </a:r>
            <a:r>
              <a:rPr lang="en-US" altLang="zh-CN" sz="4400" dirty="0"/>
              <a:t>1.1</a:t>
            </a:r>
            <a:r>
              <a:rPr lang="zh-CN" altLang="en-US" sz="4400" dirty="0"/>
              <a:t>：减少运算次数的实验</a:t>
            </a: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xmlns="" id="{6F394260-D2C1-CFCB-7385-F03184290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81075"/>
            <a:ext cx="86868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en-US" altLang="zh-CN" sz="3200" b="1">
                <a:solidFill>
                  <a:srgbClr val="0033CC"/>
                </a:solidFill>
              </a:rPr>
              <a:t>for</a:t>
            </a:r>
            <a:r>
              <a:rPr lang="zh-CN" altLang="en-US" sz="3200" b="1">
                <a:solidFill>
                  <a:srgbClr val="0033CC"/>
                </a:solidFill>
              </a:rPr>
              <a:t>循环使用</a:t>
            </a:r>
            <a:r>
              <a:rPr lang="en-US" altLang="zh-CN" sz="3200" b="1">
                <a:solidFill>
                  <a:srgbClr val="0033CC"/>
                </a:solidFill>
              </a:rPr>
              <a:t>range</a:t>
            </a:r>
            <a:r>
              <a:rPr lang="zh-CN" altLang="en-US" sz="3200" b="1">
                <a:solidFill>
                  <a:srgbClr val="0033CC"/>
                </a:solidFill>
              </a:rPr>
              <a:t>函数的说明</a:t>
            </a:r>
            <a:endParaRPr lang="en-US" altLang="zh-CN" sz="3200" b="1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3200" b="1">
                <a:solidFill>
                  <a:srgbClr val="0033CC"/>
                </a:solidFill>
              </a:rPr>
              <a:t>    </a:t>
            </a:r>
            <a:endParaRPr lang="zh-CN" altLang="en-US" sz="3200" b="1">
              <a:solidFill>
                <a:srgbClr val="0033CC"/>
              </a:solidFill>
            </a:endParaRPr>
          </a:p>
        </p:txBody>
      </p:sp>
      <p:sp>
        <p:nvSpPr>
          <p:cNvPr id="32772" name="Rectangle 9">
            <a:extLst>
              <a:ext uri="{FF2B5EF4-FFF2-40B4-BE49-F238E27FC236}">
                <a16:creationId xmlns:a16="http://schemas.microsoft.com/office/drawing/2014/main" xmlns="" id="{10319DC1-2AE9-57EB-BCC2-F3F7E8D4C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3" name="Rectangle 11">
            <a:extLst>
              <a:ext uri="{FF2B5EF4-FFF2-40B4-BE49-F238E27FC236}">
                <a16:creationId xmlns:a16="http://schemas.microsoft.com/office/drawing/2014/main" xmlns="" id="{B3C98091-D0E0-3E57-9F4B-9F6CCEE93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4" name="Rectangle 13">
            <a:extLst>
              <a:ext uri="{FF2B5EF4-FFF2-40B4-BE49-F238E27FC236}">
                <a16:creationId xmlns:a16="http://schemas.microsoft.com/office/drawing/2014/main" xmlns="" id="{69BB77B9-7463-E7AB-C0E5-C56C1FCE1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5" name="Rectangle 16">
            <a:extLst>
              <a:ext uri="{FF2B5EF4-FFF2-40B4-BE49-F238E27FC236}">
                <a16:creationId xmlns:a16="http://schemas.microsoft.com/office/drawing/2014/main" xmlns="" id="{C36A490D-09F4-417C-94C2-DC7C59195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6" name="灯片编号占位符 2">
            <a:extLst>
              <a:ext uri="{FF2B5EF4-FFF2-40B4-BE49-F238E27FC236}">
                <a16:creationId xmlns:a16="http://schemas.microsoft.com/office/drawing/2014/main" xmlns="" id="{636B7D8F-9841-0584-4B1D-92789873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E8CCB9C-CAC8-4394-BFDB-8545374B101B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24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6D14C29-3CB4-BF5E-C0B2-15D7966B3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8" y="1844675"/>
            <a:ext cx="7524750" cy="2308225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/>
              <a:t>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in </a:t>
            </a:r>
            <a:r>
              <a:rPr lang="en-US" altLang="zh-CN" sz="2400" dirty="0">
                <a:solidFill>
                  <a:srgbClr val="FF0000"/>
                </a:solidFill>
              </a:rPr>
              <a:t>range (10)</a:t>
            </a:r>
            <a:r>
              <a:rPr lang="en-US" altLang="zh-CN" sz="2400" dirty="0"/>
              <a:t>: </a:t>
            </a:r>
          </a:p>
          <a:p>
            <a:endParaRPr lang="en-US" altLang="zh-CN" sz="2400" dirty="0"/>
          </a:p>
          <a:p>
            <a:r>
              <a:rPr lang="en-US" altLang="zh-CN" sz="2400" dirty="0"/>
              <a:t>#</a:t>
            </a:r>
            <a:r>
              <a:rPr lang="zh-CN" altLang="en-US" sz="2400" dirty="0"/>
              <a:t>这里的</a:t>
            </a:r>
            <a:r>
              <a:rPr lang="en-US" altLang="zh-CN" sz="2400" dirty="0"/>
              <a:t>range (10) </a:t>
            </a:r>
            <a:r>
              <a:rPr lang="zh-CN" altLang="en-US" sz="2400" dirty="0"/>
              <a:t>即</a:t>
            </a:r>
            <a:r>
              <a:rPr lang="en-US" altLang="zh-CN" sz="2400" dirty="0"/>
              <a:t>range(0, 10, 1)</a:t>
            </a:r>
            <a:r>
              <a:rPr lang="zh-CN" altLang="en-US" sz="2400" dirty="0"/>
              <a:t>，按步长</a:t>
            </a:r>
            <a:r>
              <a:rPr lang="en-US" altLang="zh-CN" sz="2400" dirty="0"/>
              <a:t>1</a:t>
            </a:r>
            <a:r>
              <a:rPr lang="zh-CN" altLang="en-US" sz="2400" dirty="0"/>
              <a:t>生成  从</a:t>
            </a:r>
            <a:r>
              <a:rPr lang="en-US" altLang="zh-CN" sz="2400" dirty="0"/>
              <a:t>0</a:t>
            </a:r>
            <a:r>
              <a:rPr lang="zh-CN" altLang="en-US" sz="2400" dirty="0"/>
              <a:t>开始到</a:t>
            </a:r>
            <a:r>
              <a:rPr lang="en-US" altLang="zh-CN" sz="2400" dirty="0"/>
              <a:t>10-1</a:t>
            </a:r>
            <a:r>
              <a:rPr lang="zh-CN" altLang="en-US" sz="2400" dirty="0"/>
              <a:t>的数列</a:t>
            </a:r>
            <a:endParaRPr lang="en-US" altLang="zh-CN" sz="2400" dirty="0"/>
          </a:p>
          <a:p>
            <a:r>
              <a:rPr lang="zh-CN" altLang="en-US" sz="2400" dirty="0"/>
              <a:t>使用</a:t>
            </a:r>
            <a:r>
              <a:rPr lang="en-US" altLang="zh-CN" sz="2400" dirty="0"/>
              <a:t>list(range(0, 10)) </a:t>
            </a:r>
            <a:r>
              <a:rPr lang="zh-CN" altLang="en-US" sz="2400" dirty="0"/>
              <a:t>可以输出</a:t>
            </a:r>
            <a:endParaRPr lang="en-US" altLang="zh-CN" sz="2400" dirty="0"/>
          </a:p>
          <a:p>
            <a:r>
              <a:rPr lang="en-US" altLang="zh-CN" sz="2400" dirty="0"/>
              <a:t>[0, 1, 2, 3, 4, 5, 6, 7, 8, 9]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3E6C9B5-A220-0AD4-B080-CC33C850A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8" y="4144963"/>
            <a:ext cx="7524750" cy="2308225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/>
              <a:t>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in </a:t>
            </a:r>
            <a:r>
              <a:rPr lang="en-US" altLang="zh-CN" sz="2400" dirty="0">
                <a:solidFill>
                  <a:srgbClr val="FF0000"/>
                </a:solidFill>
              </a:rPr>
              <a:t>range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(4,0,-1)</a:t>
            </a:r>
            <a:r>
              <a:rPr lang="en-US" altLang="zh-CN" sz="2400" dirty="0"/>
              <a:t>: </a:t>
            </a:r>
          </a:p>
          <a:p>
            <a:endParaRPr lang="en-US" altLang="zh-CN" sz="2400" dirty="0"/>
          </a:p>
          <a:p>
            <a:r>
              <a:rPr lang="en-US" altLang="zh-CN" sz="2400" dirty="0"/>
              <a:t>#</a:t>
            </a:r>
            <a:r>
              <a:rPr lang="zh-CN" altLang="en-US" sz="2400" dirty="0"/>
              <a:t>按步长</a:t>
            </a:r>
            <a:r>
              <a:rPr lang="en-US" altLang="zh-CN" sz="2400" dirty="0"/>
              <a:t>-1</a:t>
            </a:r>
            <a:r>
              <a:rPr lang="zh-CN" altLang="en-US" sz="2400" dirty="0"/>
              <a:t>生成从</a:t>
            </a:r>
            <a:r>
              <a:rPr lang="en-US" altLang="zh-CN" sz="2400" dirty="0"/>
              <a:t>4</a:t>
            </a:r>
            <a:r>
              <a:rPr lang="zh-CN" altLang="en-US" sz="2400" dirty="0"/>
              <a:t>开始结束于</a:t>
            </a:r>
            <a:r>
              <a:rPr lang="en-US" altLang="zh-CN" sz="2400" dirty="0"/>
              <a:t>0-(-1)</a:t>
            </a:r>
            <a:r>
              <a:rPr lang="zh-CN" altLang="en-US" sz="2400" dirty="0"/>
              <a:t>的数列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使用</a:t>
            </a:r>
            <a:r>
              <a:rPr lang="en-US" altLang="zh-CN" sz="2400" dirty="0"/>
              <a:t>list(range(4,0,-1)) </a:t>
            </a:r>
            <a:r>
              <a:rPr lang="zh-CN" altLang="en-US" sz="2400" dirty="0"/>
              <a:t>可以输出</a:t>
            </a:r>
            <a:endParaRPr lang="en-US" altLang="zh-CN" sz="2400" dirty="0"/>
          </a:p>
          <a:p>
            <a:r>
              <a:rPr lang="en-US" altLang="zh-CN" sz="2400" dirty="0"/>
              <a:t>[4, 3, 2, 1]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9">
            <a:extLst>
              <a:ext uri="{FF2B5EF4-FFF2-40B4-BE49-F238E27FC236}">
                <a16:creationId xmlns:a16="http://schemas.microsoft.com/office/drawing/2014/main" xmlns="" id="{C2FFBE33-4FDA-E51C-9045-D55C539BD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736725"/>
            <a:ext cx="5545137" cy="5027613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3795" name="Rectangle 2">
            <a:extLst>
              <a:ext uri="{FF2B5EF4-FFF2-40B4-BE49-F238E27FC236}">
                <a16:creationId xmlns:a16="http://schemas.microsoft.com/office/drawing/2014/main" xmlns="" id="{4823DD8A-3A72-A169-48BA-291D9A097C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dirty="0"/>
              <a:t>实验</a:t>
            </a:r>
            <a:r>
              <a:rPr lang="en-US" altLang="zh-CN" sz="4400" dirty="0"/>
              <a:t>1.1</a:t>
            </a:r>
            <a:r>
              <a:rPr lang="zh-CN" altLang="en-US" sz="4400" dirty="0"/>
              <a:t>：减少运算次数的实验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909844A4-8CA4-DBC5-23D4-30702EEA2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81075"/>
            <a:ext cx="8686800" cy="9969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20000"/>
              </a:spcAft>
              <a:defRPr/>
            </a:pPr>
            <a:r>
              <a:rPr lang="zh-CN" altLang="en-US" sz="3200" b="1" kern="0" dirty="0">
                <a:solidFill>
                  <a:srgbClr val="0033CC"/>
                </a:solidFill>
              </a:rPr>
              <a:t>算法</a:t>
            </a:r>
            <a:r>
              <a:rPr lang="en-US" altLang="zh-CN" sz="3200" b="1" kern="0" dirty="0">
                <a:solidFill>
                  <a:srgbClr val="0033CC"/>
                </a:solidFill>
              </a:rPr>
              <a:t>2</a:t>
            </a:r>
            <a:r>
              <a:rPr lang="zh-CN" altLang="en-US" sz="3200" b="1" kern="0" dirty="0">
                <a:solidFill>
                  <a:srgbClr val="0033CC"/>
                </a:solidFill>
              </a:rPr>
              <a:t>（秦九韶法）：</a:t>
            </a:r>
            <a:endParaRPr lang="en-US" altLang="zh-CN" sz="3200" b="1" kern="0" dirty="0">
              <a:solidFill>
                <a:srgbClr val="0033CC"/>
              </a:solidFill>
            </a:endParaRPr>
          </a:p>
          <a:p>
            <a:pPr marL="0" indent="0" eaLnBrk="1" hangingPunct="1">
              <a:lnSpc>
                <a:spcPct val="150000"/>
              </a:lnSpc>
              <a:spcAft>
                <a:spcPct val="20000"/>
              </a:spcAft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0033CC"/>
                </a:solidFill>
              </a:rPr>
              <a:t>    </a:t>
            </a:r>
            <a:endParaRPr lang="zh-CN" altLang="en-US" sz="3200" b="1" kern="0" dirty="0">
              <a:solidFill>
                <a:srgbClr val="0033CC"/>
              </a:solidFill>
            </a:endParaRPr>
          </a:p>
        </p:txBody>
      </p:sp>
      <p:sp>
        <p:nvSpPr>
          <p:cNvPr id="33797" name="Rectangle 9">
            <a:extLst>
              <a:ext uri="{FF2B5EF4-FFF2-40B4-BE49-F238E27FC236}">
                <a16:creationId xmlns:a16="http://schemas.microsoft.com/office/drawing/2014/main" xmlns="" id="{417C5270-FB23-DBD0-76C8-4A1F1F899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798" name="Rectangle 11">
            <a:extLst>
              <a:ext uri="{FF2B5EF4-FFF2-40B4-BE49-F238E27FC236}">
                <a16:creationId xmlns:a16="http://schemas.microsoft.com/office/drawing/2014/main" xmlns="" id="{E22A4856-CD7B-5CF7-3217-B8DD1BC81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799" name="Rectangle 13">
            <a:extLst>
              <a:ext uri="{FF2B5EF4-FFF2-40B4-BE49-F238E27FC236}">
                <a16:creationId xmlns:a16="http://schemas.microsoft.com/office/drawing/2014/main" xmlns="" id="{5DC2E642-B11D-6C56-5CA6-F468B4F66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800" name="Rectangle 16">
            <a:extLst>
              <a:ext uri="{FF2B5EF4-FFF2-40B4-BE49-F238E27FC236}">
                <a16:creationId xmlns:a16="http://schemas.microsoft.com/office/drawing/2014/main" xmlns="" id="{A7CC7F13-538F-7659-147C-A728EB07B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801" name="灯片编号占位符 2">
            <a:extLst>
              <a:ext uri="{FF2B5EF4-FFF2-40B4-BE49-F238E27FC236}">
                <a16:creationId xmlns:a16="http://schemas.microsoft.com/office/drawing/2014/main" xmlns="" id="{67461ACA-D38D-A98F-3721-1E3D2031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A66156C-6B17-4D8B-A909-9789D6B85B4C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25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802" name="TextBox 11">
            <a:extLst>
              <a:ext uri="{FF2B5EF4-FFF2-40B4-BE49-F238E27FC236}">
                <a16:creationId xmlns:a16="http://schemas.microsoft.com/office/drawing/2014/main" xmlns="" id="{A00F353F-9921-8F7D-CB6E-2300B9F95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844675"/>
            <a:ext cx="1706562" cy="461963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/>
              <a:t>#</a:t>
            </a:r>
            <a:r>
              <a:rPr lang="zh-CN" altLang="en-US" sz="2400" dirty="0"/>
              <a:t>程序</a:t>
            </a:r>
            <a:r>
              <a:rPr lang="en-US" altLang="zh-CN" sz="2400" dirty="0"/>
              <a:t>1.8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737F2EAA-CDDB-CAB0-C329-A915CE3134B4}"/>
              </a:ext>
            </a:extLst>
          </p:cNvPr>
          <p:cNvSpPr/>
          <p:nvPr/>
        </p:nvSpPr>
        <p:spPr>
          <a:xfrm>
            <a:off x="4140200" y="4508500"/>
            <a:ext cx="1079500" cy="144463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自己写</a:t>
            </a:r>
          </a:p>
        </p:txBody>
      </p:sp>
      <p:graphicFrame>
        <p:nvGraphicFramePr>
          <p:cNvPr id="33804" name="对象 2">
            <a:extLst>
              <a:ext uri="{FF2B5EF4-FFF2-40B4-BE49-F238E27FC236}">
                <a16:creationId xmlns:a16="http://schemas.microsoft.com/office/drawing/2014/main" xmlns="" id="{66F57AB3-E114-2B84-F510-783739BE5E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" y="2781300"/>
          <a:ext cx="3116263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r:id="rId4" imgW="23040975" imgH="7458075" progId="Equation.DSMT4">
                  <p:embed/>
                </p:oleObj>
              </mc:Choice>
              <mc:Fallback>
                <p:oleObj r:id="rId4" imgW="23040975" imgH="7458075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2781300"/>
                        <a:ext cx="3116263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93FD8AAB-D59A-63EB-2B2D-6A36BC636D3F}"/>
              </a:ext>
            </a:extLst>
          </p:cNvPr>
          <p:cNvSpPr/>
          <p:nvPr/>
        </p:nvSpPr>
        <p:spPr>
          <a:xfrm>
            <a:off x="4932363" y="4270375"/>
            <a:ext cx="863600" cy="142875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rgbClr val="FF0000"/>
                </a:solidFill>
              </a:rPr>
              <a:t>自己写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xmlns="" id="{09579B1F-C17C-4FCA-9EB7-A467A27CB1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dirty="0"/>
              <a:t>实验</a:t>
            </a:r>
            <a:r>
              <a:rPr lang="en-US" altLang="zh-CN" sz="4400" dirty="0"/>
              <a:t>1.1</a:t>
            </a:r>
            <a:r>
              <a:rPr lang="zh-CN" altLang="en-US" sz="4400" dirty="0"/>
              <a:t>：减少运算次数的实验</a:t>
            </a: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xmlns="" id="{DE40B343-F306-9E0F-EC92-DDCE7FFB2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1484313"/>
            <a:ext cx="86868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sz="3200" b="1">
                <a:solidFill>
                  <a:srgbClr val="0033CC"/>
                </a:solidFill>
              </a:rPr>
              <a:t>填写上机报告中的实验内容</a:t>
            </a:r>
            <a:endParaRPr lang="en-US" altLang="zh-CN" sz="3200" b="1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sz="3200" b="1">
                <a:solidFill>
                  <a:srgbClr val="0033CC"/>
                </a:solidFill>
              </a:rPr>
              <a:t>分析结果</a:t>
            </a:r>
            <a:endParaRPr lang="en-US" altLang="zh-CN" sz="3200" b="1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sz="3200" b="1">
                <a:solidFill>
                  <a:srgbClr val="0033CC"/>
                </a:solidFill>
              </a:rPr>
              <a:t>在代码区粘贴可运行的源代码</a:t>
            </a:r>
            <a:r>
              <a:rPr lang="en-US" altLang="zh-CN" sz="3200" b="1">
                <a:solidFill>
                  <a:srgbClr val="0033CC"/>
                </a:solidFill>
              </a:rPr>
              <a:t>    </a:t>
            </a:r>
            <a:endParaRPr lang="zh-CN" altLang="en-US" sz="3200" b="1">
              <a:solidFill>
                <a:srgbClr val="0033CC"/>
              </a:solidFill>
            </a:endParaRPr>
          </a:p>
        </p:txBody>
      </p:sp>
      <p:sp>
        <p:nvSpPr>
          <p:cNvPr id="34820" name="Rectangle 9">
            <a:extLst>
              <a:ext uri="{FF2B5EF4-FFF2-40B4-BE49-F238E27FC236}">
                <a16:creationId xmlns:a16="http://schemas.microsoft.com/office/drawing/2014/main" xmlns="" id="{7512AFDF-C06A-4608-3E7A-4CAC42A39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21" name="Rectangle 11">
            <a:extLst>
              <a:ext uri="{FF2B5EF4-FFF2-40B4-BE49-F238E27FC236}">
                <a16:creationId xmlns:a16="http://schemas.microsoft.com/office/drawing/2014/main" xmlns="" id="{E0F55DEA-192B-4451-B71E-16C432848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22" name="Rectangle 13">
            <a:extLst>
              <a:ext uri="{FF2B5EF4-FFF2-40B4-BE49-F238E27FC236}">
                <a16:creationId xmlns:a16="http://schemas.microsoft.com/office/drawing/2014/main" xmlns="" id="{3CFC5123-2824-B7BE-E267-73AA52708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23" name="Rectangle 16">
            <a:extLst>
              <a:ext uri="{FF2B5EF4-FFF2-40B4-BE49-F238E27FC236}">
                <a16:creationId xmlns:a16="http://schemas.microsoft.com/office/drawing/2014/main" xmlns="" id="{1FCFBC78-249B-3D46-2434-271478208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24" name="灯片编号占位符 2">
            <a:extLst>
              <a:ext uri="{FF2B5EF4-FFF2-40B4-BE49-F238E27FC236}">
                <a16:creationId xmlns:a16="http://schemas.microsoft.com/office/drawing/2014/main" xmlns="" id="{B9C475D3-AA83-F838-9E79-5CA8EC4F8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8BC45F4-3376-41F0-B34F-8F5EAFB39E9D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26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>
            <a:extLst>
              <a:ext uri="{FF2B5EF4-FFF2-40B4-BE49-F238E27FC236}">
                <a16:creationId xmlns:a16="http://schemas.microsoft.com/office/drawing/2014/main" xmlns="" id="{A2C85E5A-EA8E-FED4-976D-F699B6F1EE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  <p:sp>
        <p:nvSpPr>
          <p:cNvPr id="35843" name="内容占位符 2">
            <a:extLst>
              <a:ext uri="{FF2B5EF4-FFF2-40B4-BE49-F238E27FC236}">
                <a16:creationId xmlns:a16="http://schemas.microsoft.com/office/drawing/2014/main" xmlns="" id="{5C23698B-DB62-C37D-04E6-F2BDE75FC1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A6A6A6"/>
                </a:solidFill>
              </a:rPr>
              <a:t>理论教学：</a:t>
            </a:r>
            <a:r>
              <a:rPr lang="en-US" altLang="zh-CN" dirty="0">
                <a:solidFill>
                  <a:srgbClr val="A6A6A6"/>
                </a:solidFill>
              </a:rPr>
              <a:t>Python</a:t>
            </a:r>
            <a:r>
              <a:rPr lang="zh-CN" altLang="en-US" dirty="0">
                <a:solidFill>
                  <a:srgbClr val="A6A6A6"/>
                </a:solidFill>
              </a:rPr>
              <a:t>核心数据类型</a:t>
            </a:r>
            <a:endParaRPr lang="en-US" altLang="zh-CN" dirty="0">
              <a:solidFill>
                <a:srgbClr val="A6A6A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A6A6A6"/>
                </a:solidFill>
              </a:rPr>
              <a:t>先导实验</a:t>
            </a:r>
            <a:endParaRPr lang="en-US" altLang="zh-CN" dirty="0">
              <a:solidFill>
                <a:srgbClr val="A6A6A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A6A6A6"/>
                </a:solidFill>
              </a:rPr>
              <a:t>实验</a:t>
            </a:r>
            <a:r>
              <a:rPr lang="en-US" altLang="zh-CN" dirty="0">
                <a:solidFill>
                  <a:srgbClr val="A6A6A6"/>
                </a:solidFill>
              </a:rPr>
              <a:t>1</a:t>
            </a:r>
            <a:r>
              <a:rPr lang="zh-CN" altLang="en-US" dirty="0">
                <a:solidFill>
                  <a:srgbClr val="A6A6A6"/>
                </a:solidFill>
              </a:rPr>
              <a:t>：</a:t>
            </a:r>
            <a:r>
              <a:rPr lang="zh-CN" altLang="en-US" sz="3200" dirty="0">
                <a:solidFill>
                  <a:srgbClr val="A6A6A6"/>
                </a:solidFill>
              </a:rPr>
              <a:t>减少运算次数的实验</a:t>
            </a:r>
            <a:endParaRPr lang="en-US" altLang="zh-CN" dirty="0">
              <a:solidFill>
                <a:srgbClr val="A6A6A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实验</a:t>
            </a:r>
            <a:r>
              <a:rPr lang="en-US" altLang="zh-CN" sz="3200" dirty="0"/>
              <a:t>1.</a:t>
            </a:r>
            <a:r>
              <a:rPr lang="en-US" altLang="zh-CN" dirty="0"/>
              <a:t>2</a:t>
            </a:r>
            <a:r>
              <a:rPr lang="zh-CN" altLang="en-US" dirty="0"/>
              <a:t>：求解非线性方程的二分法实现</a:t>
            </a:r>
          </a:p>
        </p:txBody>
      </p:sp>
      <p:sp>
        <p:nvSpPr>
          <p:cNvPr id="35844" name="灯片编号占位符 3">
            <a:extLst>
              <a:ext uri="{FF2B5EF4-FFF2-40B4-BE49-F238E27FC236}">
                <a16:creationId xmlns:a16="http://schemas.microsoft.com/office/drawing/2014/main" xmlns="" id="{9BC1D8C6-F5C1-D0F7-2E63-3B5F0A40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7AEAE43-C4D5-4DA2-91C1-96D0453A3FDE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27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xmlns="" id="{652FACFF-7BFF-B347-EB32-6F50C3FE7F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dirty="0"/>
              <a:t>实验</a:t>
            </a:r>
            <a:r>
              <a:rPr lang="en-US" altLang="zh-CN" sz="4400" dirty="0"/>
              <a:t>1.2</a:t>
            </a:r>
            <a:r>
              <a:rPr lang="zh-CN" altLang="en-US" sz="4400" dirty="0"/>
              <a:t>：</a:t>
            </a:r>
            <a:r>
              <a:rPr lang="zh-CN" altLang="en-US" sz="3200" dirty="0"/>
              <a:t>求解非线性方程的二分法实现</a:t>
            </a: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xmlns="" id="{37243CE1-6842-39C3-F9C3-D57736874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96975"/>
            <a:ext cx="82296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sz="3200" b="1">
                <a:solidFill>
                  <a:srgbClr val="0033CC"/>
                </a:solidFill>
              </a:rPr>
              <a:t>例：</a:t>
            </a:r>
            <a:r>
              <a:rPr lang="zh-CN" altLang="en-US" sz="3200"/>
              <a:t>用二分法求解方程在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[1.3, 1.5]</a:t>
            </a:r>
            <a:r>
              <a:rPr lang="zh-CN" altLang="en-US" sz="3200"/>
              <a:t>上的解。</a:t>
            </a:r>
            <a:endParaRPr lang="en-US" altLang="zh-CN" sz="3200"/>
          </a:p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endParaRPr lang="en-US" altLang="zh-CN" sz="1800"/>
          </a:p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sz="3200">
                <a:latin typeface="楷体" panose="02010609060101010101" pitchFamily="49" charset="-122"/>
                <a:ea typeface="楷体" panose="02010609060101010101" pitchFamily="49" charset="-122"/>
              </a:rPr>
              <a:t>步骤</a:t>
            </a:r>
            <a:r>
              <a:rPr lang="en-US" altLang="zh-CN" sz="320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3200">
                <a:latin typeface="楷体" panose="02010609060101010101" pitchFamily="49" charset="-122"/>
                <a:ea typeface="楷体" panose="02010609060101010101" pitchFamily="49" charset="-122"/>
              </a:rPr>
              <a:t>：画图看看解的位置</a:t>
            </a:r>
            <a:endParaRPr lang="en-US" altLang="zh-CN" sz="3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20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3200" b="1">
                <a:solidFill>
                  <a:srgbClr val="0033CC"/>
                </a:solidFill>
              </a:rPr>
              <a:t>   </a:t>
            </a:r>
          </a:p>
        </p:txBody>
      </p:sp>
      <p:sp>
        <p:nvSpPr>
          <p:cNvPr id="36868" name="Rectangle 9">
            <a:extLst>
              <a:ext uri="{FF2B5EF4-FFF2-40B4-BE49-F238E27FC236}">
                <a16:creationId xmlns:a16="http://schemas.microsoft.com/office/drawing/2014/main" xmlns="" id="{5A07EEF6-A8D8-8220-F7BA-C5A8A333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6869" name="对象 13">
            <a:extLst>
              <a:ext uri="{FF2B5EF4-FFF2-40B4-BE49-F238E27FC236}">
                <a16:creationId xmlns:a16="http://schemas.microsoft.com/office/drawing/2014/main" xmlns="" id="{4AA691DC-ACEC-F249-2C79-95FBFFB2DA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90850" y="2060575"/>
          <a:ext cx="28622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r:id="rId3" imgW="16459200" imgH="3733800" progId="Equation.DSMT4">
                  <p:embed/>
                </p:oleObj>
              </mc:Choice>
              <mc:Fallback>
                <p:oleObj r:id="rId3" imgW="16459200" imgH="373380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0850" y="2060575"/>
                        <a:ext cx="286226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0" name="Rectangle 11">
            <a:extLst>
              <a:ext uri="{FF2B5EF4-FFF2-40B4-BE49-F238E27FC236}">
                <a16:creationId xmlns:a16="http://schemas.microsoft.com/office/drawing/2014/main" xmlns="" id="{B2BBE37A-3BC0-5C90-50A5-BE2CF7BFC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871" name="Rectangle 13">
            <a:extLst>
              <a:ext uri="{FF2B5EF4-FFF2-40B4-BE49-F238E27FC236}">
                <a16:creationId xmlns:a16="http://schemas.microsoft.com/office/drawing/2014/main" xmlns="" id="{4848896E-A8C2-F377-E8D5-F20194835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872" name="Rectangle 16">
            <a:extLst>
              <a:ext uri="{FF2B5EF4-FFF2-40B4-BE49-F238E27FC236}">
                <a16:creationId xmlns:a16="http://schemas.microsoft.com/office/drawing/2014/main" xmlns="" id="{679DF0E9-2FBD-463B-B613-7794A8CB2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873" name="灯片编号占位符 2">
            <a:extLst>
              <a:ext uri="{FF2B5EF4-FFF2-40B4-BE49-F238E27FC236}">
                <a16:creationId xmlns:a16="http://schemas.microsoft.com/office/drawing/2014/main" xmlns="" id="{0D48DBA7-6E98-6060-6FE9-06111A23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285B3BD-FF4C-4F89-B3FB-EDC23E3466A9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28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6874" name="Picture 13">
            <a:extLst>
              <a:ext uri="{FF2B5EF4-FFF2-40B4-BE49-F238E27FC236}">
                <a16:creationId xmlns:a16="http://schemas.microsoft.com/office/drawing/2014/main" xmlns="" id="{B1211D48-3B45-0439-40F4-0CBA46863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449638"/>
            <a:ext cx="47259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9">
            <a:extLst>
              <a:ext uri="{FF2B5EF4-FFF2-40B4-BE49-F238E27FC236}">
                <a16:creationId xmlns:a16="http://schemas.microsoft.com/office/drawing/2014/main" xmlns="" id="{D614B681-F5A8-CFCE-89B3-6C5C0E1A9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1" name="Rectangle 11">
            <a:extLst>
              <a:ext uri="{FF2B5EF4-FFF2-40B4-BE49-F238E27FC236}">
                <a16:creationId xmlns:a16="http://schemas.microsoft.com/office/drawing/2014/main" xmlns="" id="{5B1A8CF2-004E-8C6B-0A8F-751B432EA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2" name="Rectangle 13">
            <a:extLst>
              <a:ext uri="{FF2B5EF4-FFF2-40B4-BE49-F238E27FC236}">
                <a16:creationId xmlns:a16="http://schemas.microsoft.com/office/drawing/2014/main" xmlns="" id="{6CAA6252-74D9-7399-D098-E5F0ACD04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3" name="Rectangle 16">
            <a:extLst>
              <a:ext uri="{FF2B5EF4-FFF2-40B4-BE49-F238E27FC236}">
                <a16:creationId xmlns:a16="http://schemas.microsoft.com/office/drawing/2014/main" xmlns="" id="{B87256A4-050C-56BC-E0AD-2B17622AA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4" name="灯片编号占位符 2">
            <a:extLst>
              <a:ext uri="{FF2B5EF4-FFF2-40B4-BE49-F238E27FC236}">
                <a16:creationId xmlns:a16="http://schemas.microsoft.com/office/drawing/2014/main" xmlns="" id="{6C486DC4-40EE-7A68-8590-45EBC93A3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0E49778-11FC-4FF5-B020-E0CDF42B6A10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29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895" name="Rectangle 2">
            <a:extLst>
              <a:ext uri="{FF2B5EF4-FFF2-40B4-BE49-F238E27FC236}">
                <a16:creationId xmlns:a16="http://schemas.microsoft.com/office/drawing/2014/main" xmlns="" id="{F741124D-1427-80B2-DD2B-5BA65A33B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60350"/>
            <a:ext cx="82296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Aft>
                <a:spcPct val="20000"/>
              </a:spcAft>
            </a:pPr>
            <a:r>
              <a:rPr lang="zh-CN" altLang="en-US" sz="3200" b="1">
                <a:solidFill>
                  <a:srgbClr val="0033CC"/>
                </a:solidFill>
              </a:rPr>
              <a:t>画图：</a:t>
            </a:r>
            <a:endParaRPr lang="en-US" altLang="zh-CN" sz="3200" b="1">
              <a:solidFill>
                <a:srgbClr val="0033CC"/>
              </a:solidFill>
            </a:endParaRPr>
          </a:p>
          <a:p>
            <a:pPr lvl="1" eaLnBrk="1" hangingPunct="1">
              <a:spcAft>
                <a:spcPct val="20000"/>
              </a:spcAft>
            </a:pPr>
            <a:r>
              <a:rPr lang="zh-CN" altLang="en-US" sz="2800"/>
              <a:t>调用绘图库：</a:t>
            </a:r>
            <a:r>
              <a:rPr lang="en-US" altLang="zh-CN" sz="2800"/>
              <a:t>matplotlib</a:t>
            </a:r>
          </a:p>
          <a:p>
            <a:pPr lvl="1" eaLnBrk="1" hangingPunct="1">
              <a:spcAft>
                <a:spcPct val="20000"/>
              </a:spcAft>
            </a:pPr>
            <a:r>
              <a:rPr lang="zh-CN" altLang="en-US" sz="2800"/>
              <a:t>调用数值计算程序包：</a:t>
            </a:r>
            <a:r>
              <a:rPr lang="en-US" altLang="zh-CN" sz="2800"/>
              <a:t>NumPy</a:t>
            </a:r>
          </a:p>
          <a:p>
            <a:pPr eaLnBrk="1" hangingPunct="1">
              <a:lnSpc>
                <a:spcPct val="20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3200" b="1">
                <a:solidFill>
                  <a:srgbClr val="0033CC"/>
                </a:solidFill>
              </a:rPr>
              <a:t>   </a:t>
            </a:r>
          </a:p>
        </p:txBody>
      </p:sp>
      <p:pic>
        <p:nvPicPr>
          <p:cNvPr id="37896" name="Picture 4">
            <a:extLst>
              <a:ext uri="{FF2B5EF4-FFF2-40B4-BE49-F238E27FC236}">
                <a16:creationId xmlns:a16="http://schemas.microsoft.com/office/drawing/2014/main" xmlns="" id="{B116CE0F-A134-05E2-EF84-66137CC81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4" r="-2"/>
          <a:stretch>
            <a:fillRect/>
          </a:stretch>
        </p:blipFill>
        <p:spPr bwMode="auto">
          <a:xfrm>
            <a:off x="1979613" y="2068513"/>
            <a:ext cx="5545137" cy="4702175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D3E0BD9-3DFB-E200-3E52-03EFFE322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060575"/>
            <a:ext cx="1708150" cy="461963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/>
              <a:t>#</a:t>
            </a:r>
            <a:r>
              <a:rPr lang="zh-CN" altLang="en-US" sz="2400" dirty="0"/>
              <a:t>程序</a:t>
            </a:r>
            <a:r>
              <a:rPr lang="en-US" altLang="zh-CN" sz="2400" dirty="0"/>
              <a:t>1.9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xmlns="" id="{C7454818-2502-B74F-0D7C-58DBAFED07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  <p:sp>
        <p:nvSpPr>
          <p:cNvPr id="7171" name="内容占位符 2">
            <a:extLst>
              <a:ext uri="{FF2B5EF4-FFF2-40B4-BE49-F238E27FC236}">
                <a16:creationId xmlns:a16="http://schemas.microsoft.com/office/drawing/2014/main" xmlns="" id="{5616D14E-A3D9-E75E-C836-2DD431A739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理论教学：</a:t>
            </a:r>
            <a:r>
              <a:rPr lang="en-US" altLang="zh-CN" dirty="0"/>
              <a:t>Python</a:t>
            </a:r>
            <a:r>
              <a:rPr lang="zh-CN" altLang="en-US" dirty="0"/>
              <a:t>核心数据类型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先导实验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实验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zh-CN" altLang="en-US" sz="3200" dirty="0"/>
              <a:t>减少运算次数的实验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实验</a:t>
            </a:r>
            <a:r>
              <a:rPr lang="en-US" altLang="zh-CN" dirty="0"/>
              <a:t>2</a:t>
            </a:r>
            <a:r>
              <a:rPr lang="zh-CN" altLang="en-US" dirty="0"/>
              <a:t>：求解非线性方程的二分法实现</a:t>
            </a:r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xmlns="" id="{B1DBA774-1BC7-0550-1B79-D2C300AC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871E42E-2DE0-49BA-AE84-E21274A7DBF2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3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xmlns="" id="{100AEF69-4BD2-A6FD-5649-EBBFDE4531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4200" y="171450"/>
            <a:ext cx="8020050" cy="487363"/>
          </a:xfrm>
        </p:spPr>
        <p:txBody>
          <a:bodyPr/>
          <a:lstStyle/>
          <a:p>
            <a:pPr eaLnBrk="1" hangingPunct="1"/>
            <a:r>
              <a:rPr lang="zh-CN" altLang="en-US" sz="3600" b="1">
                <a:ea typeface="宋体" panose="02010600030101010101" pitchFamily="2" charset="-122"/>
              </a:rPr>
              <a:t>二分法</a:t>
            </a:r>
            <a:r>
              <a:rPr lang="zh-CN" altLang="en-US" sz="2400" b="1">
                <a:ea typeface="宋体" panose="02010600030101010101" pitchFamily="2" charset="-122"/>
              </a:rPr>
              <a:t>（</a:t>
            </a:r>
            <a:r>
              <a:rPr lang="en-US" altLang="zh-CN" sz="2400" b="1">
                <a:ea typeface="宋体" panose="02010600030101010101" pitchFamily="2" charset="-122"/>
              </a:rPr>
              <a:t>Bisection or Binary-search method</a:t>
            </a:r>
            <a:r>
              <a:rPr lang="zh-CN" altLang="en-US" sz="2400" b="1"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xmlns="" id="{291928B6-DE70-F811-24BE-EA45D1E1937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gray">
          <a:xfrm>
            <a:off x="512763" y="1066800"/>
            <a:ext cx="8020050" cy="5257800"/>
          </a:xfrm>
          <a:noFill/>
        </p:spPr>
        <p:txBody>
          <a:bodyPr/>
          <a:lstStyle/>
          <a:p>
            <a:pPr eaLnBrk="1" hangingPunct="1"/>
            <a:r>
              <a:rPr lang="zh-CN" altLang="en-US" sz="2400" b="1">
                <a:solidFill>
                  <a:srgbClr val="008000"/>
                </a:solidFill>
                <a:ea typeface="楷体_GB2312" pitchFamily="49" charset="-122"/>
              </a:rPr>
              <a:t> 原理</a:t>
            </a:r>
            <a:r>
              <a:rPr lang="zh-CN" altLang="en-US" sz="2400" b="1">
                <a:ea typeface="楷体_GB2312" pitchFamily="49" charset="-122"/>
              </a:rPr>
              <a:t>：</a:t>
            </a:r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若 </a:t>
            </a:r>
            <a:r>
              <a:rPr kumimoji="1"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</a:t>
            </a:r>
            <a:r>
              <a:rPr kumimoji="1"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kumimoji="1"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 </a:t>
            </a:r>
            <a:r>
              <a:rPr kumimoji="1"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]</a:t>
            </a:r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，且 </a:t>
            </a:r>
            <a:r>
              <a:rPr kumimoji="1"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f </a:t>
            </a:r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kumimoji="1"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 · </a:t>
            </a:r>
            <a:r>
              <a:rPr kumimoji="1"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f </a:t>
            </a:r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kumimoji="1"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 &lt; 0</a:t>
            </a:r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，则 </a:t>
            </a:r>
            <a:r>
              <a:rPr kumimoji="1"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f</a:t>
            </a:r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在 </a:t>
            </a:r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kumimoji="1"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 </a:t>
            </a:r>
            <a:r>
              <a:rPr kumimoji="1"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 </a:t>
            </a:r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上必有一根。</a:t>
            </a:r>
            <a:endParaRPr lang="en-US" altLang="zh-CN" sz="2400" b="1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200">
              <a:ea typeface="宋体" panose="02010600030101010101" pitchFamily="2" charset="-122"/>
            </a:endParaRPr>
          </a:p>
        </p:txBody>
      </p:sp>
      <p:sp>
        <p:nvSpPr>
          <p:cNvPr id="45" name="Line 40">
            <a:extLst>
              <a:ext uri="{FF2B5EF4-FFF2-40B4-BE49-F238E27FC236}">
                <a16:creationId xmlns:a16="http://schemas.microsoft.com/office/drawing/2014/main" xmlns="" id="{A5E265F6-E33C-ADCF-4234-831AB99F7BD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0063" y="4156075"/>
            <a:ext cx="510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sp>
        <p:nvSpPr>
          <p:cNvPr id="46" name="Freeform 41">
            <a:extLst>
              <a:ext uri="{FF2B5EF4-FFF2-40B4-BE49-F238E27FC236}">
                <a16:creationId xmlns:a16="http://schemas.microsoft.com/office/drawing/2014/main" xmlns="" id="{BA3C32A6-8A7A-3D67-DE64-EE1B159654CE}"/>
              </a:ext>
            </a:extLst>
          </p:cNvPr>
          <p:cNvSpPr>
            <a:spLocks/>
          </p:cNvSpPr>
          <p:nvPr/>
        </p:nvSpPr>
        <p:spPr bwMode="auto">
          <a:xfrm>
            <a:off x="2455863" y="2784475"/>
            <a:ext cx="3048000" cy="2057400"/>
          </a:xfrm>
          <a:custGeom>
            <a:avLst/>
            <a:gdLst>
              <a:gd name="T0" fmla="*/ 0 w 1920"/>
              <a:gd name="T1" fmla="*/ 2147483647 h 1296"/>
              <a:gd name="T2" fmla="*/ 2147483647 w 1920"/>
              <a:gd name="T3" fmla="*/ 2147483647 h 1296"/>
              <a:gd name="T4" fmla="*/ 2147483647 w 1920"/>
              <a:gd name="T5" fmla="*/ 2147483647 h 1296"/>
              <a:gd name="T6" fmla="*/ 2147483647 w 1920"/>
              <a:gd name="T7" fmla="*/ 2147483647 h 1296"/>
              <a:gd name="T8" fmla="*/ 2147483647 w 1920"/>
              <a:gd name="T9" fmla="*/ 2147483647 h 1296"/>
              <a:gd name="T10" fmla="*/ 2147483647 w 1920"/>
              <a:gd name="T11" fmla="*/ 0 h 129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20" h="1296">
                <a:moveTo>
                  <a:pt x="0" y="1296"/>
                </a:moveTo>
                <a:cubicBezTo>
                  <a:pt x="232" y="1252"/>
                  <a:pt x="464" y="1208"/>
                  <a:pt x="672" y="1152"/>
                </a:cubicBezTo>
                <a:cubicBezTo>
                  <a:pt x="880" y="1096"/>
                  <a:pt x="1104" y="1024"/>
                  <a:pt x="1248" y="960"/>
                </a:cubicBezTo>
                <a:cubicBezTo>
                  <a:pt x="1392" y="896"/>
                  <a:pt x="1448" y="864"/>
                  <a:pt x="1536" y="768"/>
                </a:cubicBezTo>
                <a:cubicBezTo>
                  <a:pt x="1624" y="672"/>
                  <a:pt x="1712" y="512"/>
                  <a:pt x="1776" y="384"/>
                </a:cubicBezTo>
                <a:cubicBezTo>
                  <a:pt x="1840" y="256"/>
                  <a:pt x="1880" y="128"/>
                  <a:pt x="192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sp>
        <p:nvSpPr>
          <p:cNvPr id="47" name="Line 42">
            <a:extLst>
              <a:ext uri="{FF2B5EF4-FFF2-40B4-BE49-F238E27FC236}">
                <a16:creationId xmlns:a16="http://schemas.microsoft.com/office/drawing/2014/main" xmlns="" id="{C8672535-C19E-DCA6-68C4-A7EAEFD372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6063" y="415607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sp>
        <p:nvSpPr>
          <p:cNvPr id="48" name="Oval 43">
            <a:extLst>
              <a:ext uri="{FF2B5EF4-FFF2-40B4-BE49-F238E27FC236}">
                <a16:creationId xmlns:a16="http://schemas.microsoft.com/office/drawing/2014/main" xmlns="" id="{70D7B057-AE80-B721-AB87-FBF5110CF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663" y="4113213"/>
            <a:ext cx="111125" cy="111125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49" name="Group 44">
            <a:extLst>
              <a:ext uri="{FF2B5EF4-FFF2-40B4-BE49-F238E27FC236}">
                <a16:creationId xmlns:a16="http://schemas.microsoft.com/office/drawing/2014/main" xmlns="" id="{5F9E64E9-A889-8FF5-CF0E-0E3D34C2F430}"/>
              </a:ext>
            </a:extLst>
          </p:cNvPr>
          <p:cNvGrpSpPr>
            <a:grpSpLocks/>
          </p:cNvGrpSpPr>
          <p:nvPr/>
        </p:nvGrpSpPr>
        <p:grpSpPr bwMode="auto">
          <a:xfrm>
            <a:off x="2303463" y="3851275"/>
            <a:ext cx="304800" cy="990600"/>
            <a:chOff x="1440" y="1920"/>
            <a:chExt cx="192" cy="624"/>
          </a:xfrm>
        </p:grpSpPr>
        <p:sp>
          <p:nvSpPr>
            <p:cNvPr id="8228" name="Line 45">
              <a:extLst>
                <a:ext uri="{FF2B5EF4-FFF2-40B4-BE49-F238E27FC236}">
                  <a16:creationId xmlns:a16="http://schemas.microsoft.com/office/drawing/2014/main" xmlns="" id="{7E6B9DCD-9CCB-F879-3C0E-2B95616464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6" y="2112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38948" name="Text Box 46">
              <a:extLst>
                <a:ext uri="{FF2B5EF4-FFF2-40B4-BE49-F238E27FC236}">
                  <a16:creationId xmlns:a16="http://schemas.microsoft.com/office/drawing/2014/main" xmlns="" id="{104721E0-DC66-2B3C-EB43-34DEC2A693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1920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</p:grpSp>
      <p:grpSp>
        <p:nvGrpSpPr>
          <p:cNvPr id="52" name="Group 47">
            <a:extLst>
              <a:ext uri="{FF2B5EF4-FFF2-40B4-BE49-F238E27FC236}">
                <a16:creationId xmlns:a16="http://schemas.microsoft.com/office/drawing/2014/main" xmlns="" id="{C4D0EE31-3B23-0FE8-1F74-0ACF2B26BC6F}"/>
              </a:ext>
            </a:extLst>
          </p:cNvPr>
          <p:cNvGrpSpPr>
            <a:grpSpLocks/>
          </p:cNvGrpSpPr>
          <p:nvPr/>
        </p:nvGrpSpPr>
        <p:grpSpPr bwMode="auto">
          <a:xfrm>
            <a:off x="5351463" y="2784475"/>
            <a:ext cx="304800" cy="1738313"/>
            <a:chOff x="3360" y="1248"/>
            <a:chExt cx="192" cy="1095"/>
          </a:xfrm>
        </p:grpSpPr>
        <p:sp>
          <p:nvSpPr>
            <p:cNvPr id="8226" name="Line 48">
              <a:extLst>
                <a:ext uri="{FF2B5EF4-FFF2-40B4-BE49-F238E27FC236}">
                  <a16:creationId xmlns:a16="http://schemas.microsoft.com/office/drawing/2014/main" xmlns="" id="{6AF1647B-6F2F-06EF-DED2-ADC27DABD7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1248"/>
              <a:ext cx="0" cy="8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38946" name="Text Box 49">
              <a:extLst>
                <a:ext uri="{FF2B5EF4-FFF2-40B4-BE49-F238E27FC236}">
                  <a16:creationId xmlns:a16="http://schemas.microsoft.com/office/drawing/2014/main" xmlns="" id="{63910C44-7040-0661-C4B7-7E44FADD6E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2112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55" name="Text Box 50">
            <a:extLst>
              <a:ext uri="{FF2B5EF4-FFF2-40B4-BE49-F238E27FC236}">
                <a16:creationId xmlns:a16="http://schemas.microsoft.com/office/drawing/2014/main" xmlns="" id="{38B97E29-5623-C541-58D1-7DB804663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663" y="3775075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n-US" altLang="zh-CN" b="1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" name="Line 51">
            <a:extLst>
              <a:ext uri="{FF2B5EF4-FFF2-40B4-BE49-F238E27FC236}">
                <a16:creationId xmlns:a16="http://schemas.microsoft.com/office/drawing/2014/main" xmlns="" id="{F6F5B26A-70C9-68BC-6E16-2953B6C53D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18063" y="4079875"/>
            <a:ext cx="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sp>
        <p:nvSpPr>
          <p:cNvPr id="57" name="Text Box 52">
            <a:extLst>
              <a:ext uri="{FF2B5EF4-FFF2-40B4-BE49-F238E27FC236}">
                <a16:creationId xmlns:a16="http://schemas.microsoft.com/office/drawing/2014/main" xmlns="" id="{F2223CF4-BAB2-7D1B-2E5E-596B617A6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5663" y="4156075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zh-CN" b="1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" name="Text Box 53">
            <a:extLst>
              <a:ext uri="{FF2B5EF4-FFF2-40B4-BE49-F238E27FC236}">
                <a16:creationId xmlns:a16="http://schemas.microsoft.com/office/drawing/2014/main" xmlns="" id="{A3D0543C-C699-CDA1-440A-6EEF9FEF7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2713" y="3781425"/>
            <a:ext cx="45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9" name="Text Box 54">
            <a:extLst>
              <a:ext uri="{FF2B5EF4-FFF2-40B4-BE49-F238E27FC236}">
                <a16:creationId xmlns:a16="http://schemas.microsoft.com/office/drawing/2014/main" xmlns="" id="{DEBBE91E-1805-3B56-A06B-6C0933D8C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9150" y="4148138"/>
            <a:ext cx="479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0" name="Oval 55">
            <a:extLst>
              <a:ext uri="{FF2B5EF4-FFF2-40B4-BE49-F238E27FC236}">
                <a16:creationId xmlns:a16="http://schemas.microsoft.com/office/drawing/2014/main" xmlns="" id="{ED115E1D-8780-EBF5-D718-1FB288446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5" y="2085975"/>
            <a:ext cx="4368800" cy="1271588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CC99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FF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每次迭代都使得 </a:t>
            </a:r>
            <a:r>
              <a:rPr lang="en-US" altLang="zh-CN" sz="2400" i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40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)=0 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的解</a:t>
            </a: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/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所在的</a:t>
            </a:r>
            <a:r>
              <a:rPr lang="zh-CN" altLang="en-US" sz="240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区间 </a:t>
            </a:r>
            <a:r>
              <a:rPr lang="en-US" altLang="zh-CN" sz="240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400" i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 </a:t>
            </a:r>
            <a:r>
              <a:rPr lang="en-US" altLang="zh-CN" sz="240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400" i="1" baseline="-2500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40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 </a:t>
            </a:r>
            <a:r>
              <a:rPr lang="zh-CN" altLang="en-US" sz="240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缩小一半</a:t>
            </a:r>
          </a:p>
        </p:txBody>
      </p:sp>
      <p:sp>
        <p:nvSpPr>
          <p:cNvPr id="61" name="Text Box 56">
            <a:extLst>
              <a:ext uri="{FF2B5EF4-FFF2-40B4-BE49-F238E27FC236}">
                <a16:creationId xmlns:a16="http://schemas.microsoft.com/office/drawing/2014/main" xmlns="" id="{2F38F692-687D-8AF3-08E1-BB1136FE6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3263" y="3775075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i="1">
                <a:solidFill>
                  <a:srgbClr val="FF3300"/>
                </a:solidFill>
                <a:latin typeface="Times New Roman" panose="02020603050405020304" pitchFamily="18" charset="0"/>
              </a:rPr>
              <a:t>p</a:t>
            </a:r>
          </a:p>
        </p:txBody>
      </p:sp>
      <p:grpSp>
        <p:nvGrpSpPr>
          <p:cNvPr id="62" name="Group 60">
            <a:extLst>
              <a:ext uri="{FF2B5EF4-FFF2-40B4-BE49-F238E27FC236}">
                <a16:creationId xmlns:a16="http://schemas.microsoft.com/office/drawing/2014/main" xmlns="" id="{FC2DC2A7-55F4-B17B-AD0F-CAF5B125F5E3}"/>
              </a:ext>
            </a:extLst>
          </p:cNvPr>
          <p:cNvGrpSpPr>
            <a:grpSpLocks/>
          </p:cNvGrpSpPr>
          <p:nvPr/>
        </p:nvGrpSpPr>
        <p:grpSpPr bwMode="auto">
          <a:xfrm>
            <a:off x="2443163" y="4940300"/>
            <a:ext cx="3097212" cy="144463"/>
            <a:chOff x="1519" y="2976"/>
            <a:chExt cx="1951" cy="91"/>
          </a:xfrm>
        </p:grpSpPr>
        <p:sp>
          <p:nvSpPr>
            <p:cNvPr id="8223" name="Line 57">
              <a:extLst>
                <a:ext uri="{FF2B5EF4-FFF2-40B4-BE49-F238E27FC236}">
                  <a16:creationId xmlns:a16="http://schemas.microsoft.com/office/drawing/2014/main" xmlns="" id="{C51AFC14-AAFA-3EDD-9BDD-450B3BA7F4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9" y="2976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8224" name="Line 58">
              <a:extLst>
                <a:ext uri="{FF2B5EF4-FFF2-40B4-BE49-F238E27FC236}">
                  <a16:creationId xmlns:a16="http://schemas.microsoft.com/office/drawing/2014/main" xmlns="" id="{D2FE0A9A-0EB4-ED49-4366-9E477823FD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0" y="2976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8225" name="Line 59">
              <a:extLst>
                <a:ext uri="{FF2B5EF4-FFF2-40B4-BE49-F238E27FC236}">
                  <a16:creationId xmlns:a16="http://schemas.microsoft.com/office/drawing/2014/main" xmlns="" id="{1F65859E-7463-96ED-C29F-AF3C7AFDC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9" y="3022"/>
              <a:ext cx="19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grpSp>
        <p:nvGrpSpPr>
          <p:cNvPr id="66" name="Group 64">
            <a:extLst>
              <a:ext uri="{FF2B5EF4-FFF2-40B4-BE49-F238E27FC236}">
                <a16:creationId xmlns:a16="http://schemas.microsoft.com/office/drawing/2014/main" xmlns="" id="{211AF686-C3BB-0FB2-F6AF-ED358733FF9A}"/>
              </a:ext>
            </a:extLst>
          </p:cNvPr>
          <p:cNvGrpSpPr>
            <a:grpSpLocks/>
          </p:cNvGrpSpPr>
          <p:nvPr/>
        </p:nvGrpSpPr>
        <p:grpSpPr bwMode="auto">
          <a:xfrm>
            <a:off x="4065588" y="4579938"/>
            <a:ext cx="1444625" cy="144462"/>
            <a:chOff x="2541" y="2704"/>
            <a:chExt cx="910" cy="91"/>
          </a:xfrm>
        </p:grpSpPr>
        <p:sp>
          <p:nvSpPr>
            <p:cNvPr id="8220" name="Line 61">
              <a:extLst>
                <a:ext uri="{FF2B5EF4-FFF2-40B4-BE49-F238E27FC236}">
                  <a16:creationId xmlns:a16="http://schemas.microsoft.com/office/drawing/2014/main" xmlns="" id="{26FA98AF-9AD3-361F-9789-5BC6A3FDF1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1" y="270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8221" name="Line 62">
              <a:extLst>
                <a:ext uri="{FF2B5EF4-FFF2-40B4-BE49-F238E27FC236}">
                  <a16:creationId xmlns:a16="http://schemas.microsoft.com/office/drawing/2014/main" xmlns="" id="{387DA10F-C4D0-43CA-5C0D-1841CEBDB5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1" y="270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8222" name="Line 63">
              <a:extLst>
                <a:ext uri="{FF2B5EF4-FFF2-40B4-BE49-F238E27FC236}">
                  <a16:creationId xmlns:a16="http://schemas.microsoft.com/office/drawing/2014/main" xmlns="" id="{B49BECFC-64E9-7592-E02F-70E28B4A1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1" y="2747"/>
              <a:ext cx="9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B681DAA0-FF58-1D3B-A526-339AC5C7CB1D}"/>
              </a:ext>
            </a:extLst>
          </p:cNvPr>
          <p:cNvGrpSpPr>
            <a:grpSpLocks/>
          </p:cNvGrpSpPr>
          <p:nvPr/>
        </p:nvGrpSpPr>
        <p:grpSpPr bwMode="auto">
          <a:xfrm>
            <a:off x="4065588" y="4579938"/>
            <a:ext cx="754062" cy="144462"/>
            <a:chOff x="2541" y="2840"/>
            <a:chExt cx="475" cy="91"/>
          </a:xfrm>
        </p:grpSpPr>
        <p:sp>
          <p:nvSpPr>
            <p:cNvPr id="8217" name="Line 66">
              <a:extLst>
                <a:ext uri="{FF2B5EF4-FFF2-40B4-BE49-F238E27FC236}">
                  <a16:creationId xmlns:a16="http://schemas.microsoft.com/office/drawing/2014/main" xmlns="" id="{C95CEB44-D9EB-6B67-EBC1-941B936336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1" y="2840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8218" name="Line 67">
              <a:extLst>
                <a:ext uri="{FF2B5EF4-FFF2-40B4-BE49-F238E27FC236}">
                  <a16:creationId xmlns:a16="http://schemas.microsoft.com/office/drawing/2014/main" xmlns="" id="{9550ECAC-A121-6882-0E90-497EA3B697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6" y="2840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8219" name="Line 68">
              <a:extLst>
                <a:ext uri="{FF2B5EF4-FFF2-40B4-BE49-F238E27FC236}">
                  <a16:creationId xmlns:a16="http://schemas.microsoft.com/office/drawing/2014/main" xmlns="" id="{2A0D1DD7-5B46-6F58-1904-3AF816D20E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2883"/>
              <a:ext cx="4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sp>
        <p:nvSpPr>
          <p:cNvPr id="74" name="Rectangle 82">
            <a:extLst>
              <a:ext uri="{FF2B5EF4-FFF2-40B4-BE49-F238E27FC236}">
                <a16:creationId xmlns:a16="http://schemas.microsoft.com/office/drawing/2014/main" xmlns="" id="{D5492F1C-2D4B-F676-11AB-093DDC08B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3050" y="4154488"/>
            <a:ext cx="37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zh-CN" altLang="en-US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" name="Rectangle 83">
            <a:extLst>
              <a:ext uri="{FF2B5EF4-FFF2-40B4-BE49-F238E27FC236}">
                <a16:creationId xmlns:a16="http://schemas.microsoft.com/office/drawing/2014/main" xmlns="" id="{C6BABA1D-1B17-01FC-D181-6373C1936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3781425"/>
            <a:ext cx="37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zh-CN" altLang="en-US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" name="Line 42">
            <a:extLst>
              <a:ext uri="{FF2B5EF4-FFF2-40B4-BE49-F238E27FC236}">
                <a16:creationId xmlns:a16="http://schemas.microsoft.com/office/drawing/2014/main" xmlns="" id="{6675918A-FBDF-03CF-24EE-5EDC3DE805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3413" y="41529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sp>
        <p:nvSpPr>
          <p:cNvPr id="77" name="Text Box 54">
            <a:extLst>
              <a:ext uri="{FF2B5EF4-FFF2-40B4-BE49-F238E27FC236}">
                <a16:creationId xmlns:a16="http://schemas.microsoft.com/office/drawing/2014/main" xmlns="" id="{41225472-4722-A99B-2E86-081981912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75" y="3787775"/>
            <a:ext cx="479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5" grpId="0" autoUpdateAnimBg="0"/>
      <p:bldP spid="57" grpId="0" autoUpdateAnimBg="0"/>
      <p:bldP spid="58" grpId="0" autoUpdateAnimBg="0"/>
      <p:bldP spid="58" grpId="1"/>
      <p:bldP spid="59" grpId="0" autoUpdateAnimBg="0"/>
      <p:bldP spid="60" grpId="0" animBg="1" autoUpdateAnimBg="0"/>
      <p:bldP spid="61" grpId="0" autoUpdateAnimBg="0"/>
      <p:bldP spid="74" grpId="0"/>
      <p:bldP spid="75" grpId="0"/>
      <p:bldP spid="77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7">
            <a:extLst>
              <a:ext uri="{FF2B5EF4-FFF2-40B4-BE49-F238E27FC236}">
                <a16:creationId xmlns:a16="http://schemas.microsoft.com/office/drawing/2014/main" xmlns="" id="{868CE51C-B1F8-14C1-A807-8FB633B2E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3" t="-1665" b="-2"/>
          <a:stretch>
            <a:fillRect/>
          </a:stretch>
        </p:blipFill>
        <p:spPr bwMode="auto">
          <a:xfrm>
            <a:off x="2047875" y="1033463"/>
            <a:ext cx="6069013" cy="5564187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0963" name="标题 1">
            <a:extLst>
              <a:ext uri="{FF2B5EF4-FFF2-40B4-BE49-F238E27FC236}">
                <a16:creationId xmlns:a16="http://schemas.microsoft.com/office/drawing/2014/main" xmlns="" id="{F36926A3-2AFC-78DF-6318-06745954EA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二分法解方程程序</a:t>
            </a:r>
          </a:p>
        </p:txBody>
      </p:sp>
      <p:sp>
        <p:nvSpPr>
          <p:cNvPr id="40964" name="灯片编号占位符 3">
            <a:extLst>
              <a:ext uri="{FF2B5EF4-FFF2-40B4-BE49-F238E27FC236}">
                <a16:creationId xmlns:a16="http://schemas.microsoft.com/office/drawing/2014/main" xmlns="" id="{4C3412FA-5A75-D2AD-BEA7-E85AC798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6BB527E-E004-4B92-9EA3-B3F4164C362D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31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965" name="TextBox 4">
            <a:extLst>
              <a:ext uri="{FF2B5EF4-FFF2-40B4-BE49-F238E27FC236}">
                <a16:creationId xmlns:a16="http://schemas.microsoft.com/office/drawing/2014/main" xmlns="" id="{5DAC0588-6010-6607-7553-3EC42D5A4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196975"/>
            <a:ext cx="1708150" cy="461963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/>
              <a:t>#</a:t>
            </a:r>
            <a:r>
              <a:rPr lang="zh-CN" altLang="en-US" sz="2400" dirty="0"/>
              <a:t>程序</a:t>
            </a:r>
            <a:r>
              <a:rPr lang="en-US" altLang="zh-CN" sz="2400" dirty="0"/>
              <a:t>1.10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4964A8BF-709C-BCD4-05F2-D9F88A423407}"/>
              </a:ext>
            </a:extLst>
          </p:cNvPr>
          <p:cNvSpPr/>
          <p:nvPr/>
        </p:nvSpPr>
        <p:spPr>
          <a:xfrm>
            <a:off x="2484438" y="4941888"/>
            <a:ext cx="2519362" cy="1368425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自己写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>
            <a:extLst>
              <a:ext uri="{FF2B5EF4-FFF2-40B4-BE49-F238E27FC236}">
                <a16:creationId xmlns:a16="http://schemas.microsoft.com/office/drawing/2014/main" xmlns="" id="{70056856-6F11-5BA2-02F7-2B34AF4BD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rgbClr val="006633"/>
                </a:solidFill>
              </a:rPr>
              <a:t>实验</a:t>
            </a:r>
            <a:r>
              <a:rPr lang="en-US" altLang="zh-CN" sz="4400" dirty="0"/>
              <a:t>1.</a:t>
            </a:r>
            <a:r>
              <a:rPr lang="en-US" altLang="zh-CN" sz="4400" dirty="0">
                <a:solidFill>
                  <a:srgbClr val="006633"/>
                </a:solidFill>
              </a:rPr>
              <a:t>2</a:t>
            </a:r>
            <a:r>
              <a:rPr lang="zh-CN" altLang="en-US" sz="4400" dirty="0">
                <a:solidFill>
                  <a:srgbClr val="006633"/>
                </a:solidFill>
              </a:rPr>
              <a:t>：</a:t>
            </a:r>
            <a:r>
              <a:rPr lang="zh-CN" altLang="en-US" sz="3200" dirty="0">
                <a:solidFill>
                  <a:srgbClr val="006633"/>
                </a:solidFill>
              </a:rPr>
              <a:t>求解非线性方程的二分法实现</a:t>
            </a:r>
            <a:endParaRPr lang="zh-CN" altLang="en-US" dirty="0"/>
          </a:p>
        </p:txBody>
      </p:sp>
      <p:sp>
        <p:nvSpPr>
          <p:cNvPr id="41987" name="内容占位符 2">
            <a:extLst>
              <a:ext uri="{FF2B5EF4-FFF2-40B4-BE49-F238E27FC236}">
                <a16:creationId xmlns:a16="http://schemas.microsoft.com/office/drawing/2014/main" xmlns="" id="{F7D73DC4-BEC3-246D-1056-9508D48FA9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268413"/>
            <a:ext cx="8229600" cy="4530725"/>
          </a:xfrm>
        </p:spPr>
        <p:txBody>
          <a:bodyPr/>
          <a:lstStyle/>
          <a:p>
            <a:r>
              <a:rPr lang="zh-CN" altLang="en-US" sz="2800" b="1">
                <a:solidFill>
                  <a:srgbClr val="0033CC"/>
                </a:solidFill>
              </a:rPr>
              <a:t>填写上机报告中的以下表格，并分析结果</a:t>
            </a:r>
            <a:endParaRPr lang="en-US" altLang="zh-CN" sz="2800" b="1">
              <a:solidFill>
                <a:srgbClr val="0033CC"/>
              </a:solidFill>
            </a:endParaRPr>
          </a:p>
          <a:p>
            <a:endParaRPr lang="zh-CN" altLang="en-US"/>
          </a:p>
        </p:txBody>
      </p:sp>
      <p:sp>
        <p:nvSpPr>
          <p:cNvPr id="41988" name="灯片编号占位符 3">
            <a:extLst>
              <a:ext uri="{FF2B5EF4-FFF2-40B4-BE49-F238E27FC236}">
                <a16:creationId xmlns:a16="http://schemas.microsoft.com/office/drawing/2014/main" xmlns="" id="{907E0C54-32CF-EC2E-07ED-58E09B3BC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1BE5A0B-4285-42ED-A6F4-5132BB19652C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32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xmlns="" id="{1EDC1E04-0A04-06E7-2029-5FE8D4FFE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316942"/>
              </p:ext>
            </p:extLst>
          </p:nvPr>
        </p:nvGraphicFramePr>
        <p:xfrm>
          <a:off x="1258888" y="2133600"/>
          <a:ext cx="6846887" cy="3657600"/>
        </p:xfrm>
        <a:graphic>
          <a:graphicData uri="http://schemas.openxmlformats.org/drawingml/2006/table">
            <a:tbl>
              <a:tblPr/>
              <a:tblGrid>
                <a:gridCol w="12112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34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迭代次数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下限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low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上限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up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up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kumimoji="0" lang="en-US" altLang="zh-CN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low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)/2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((</a:t>
                      </a:r>
                      <a:r>
                        <a:rPr kumimoji="0" lang="en-US" altLang="zh-CN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up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kumimoji="0" lang="en-US" altLang="zh-CN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low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)/2)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的正负性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1.3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1.5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1.4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 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0" marR="6859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>
            <a:extLst>
              <a:ext uri="{FF2B5EF4-FFF2-40B4-BE49-F238E27FC236}">
                <a16:creationId xmlns:a16="http://schemas.microsoft.com/office/drawing/2014/main" xmlns="" id="{9F2FF7C3-6E07-750C-6D15-4E896FA67E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上机课任务</a:t>
            </a:r>
          </a:p>
        </p:txBody>
      </p:sp>
      <p:sp>
        <p:nvSpPr>
          <p:cNvPr id="43011" name="内容占位符 2">
            <a:extLst>
              <a:ext uri="{FF2B5EF4-FFF2-40B4-BE49-F238E27FC236}">
                <a16:creationId xmlns:a16="http://schemas.microsoft.com/office/drawing/2014/main" xmlns="" id="{9ABD6CFB-A183-8FCE-AB91-572FA33737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2028" y="1052736"/>
            <a:ext cx="8579296" cy="576064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完成实验</a:t>
            </a:r>
            <a:r>
              <a:rPr lang="en-US" altLang="zh-CN" sz="3200" dirty="0"/>
              <a:t>1.</a:t>
            </a:r>
            <a:r>
              <a:rPr lang="en-US" altLang="zh-CN" dirty="0"/>
              <a:t>1</a:t>
            </a:r>
            <a:r>
              <a:rPr lang="zh-CN" altLang="en-US" dirty="0"/>
              <a:t>和实验</a:t>
            </a:r>
            <a:r>
              <a:rPr lang="en-US" altLang="zh-CN" sz="3200" dirty="0"/>
              <a:t>1.</a:t>
            </a:r>
            <a:r>
              <a:rPr lang="en-US" altLang="zh-CN" dirty="0"/>
              <a:t>2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下载课程报告模板</a:t>
            </a:r>
            <a:r>
              <a:rPr lang="en-US" altLang="zh-CN" dirty="0"/>
              <a:t>word</a:t>
            </a:r>
            <a:r>
              <a:rPr lang="zh-CN" altLang="en-US" dirty="0"/>
              <a:t>文档，填充实验内容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sz="2200" dirty="0">
                <a:solidFill>
                  <a:srgbClr val="FF0000"/>
                </a:solidFill>
              </a:rPr>
              <a:t>提醒：禁止粘贴截屏内容，公式和数据必须是可编辑状态。</a:t>
            </a:r>
            <a:endParaRPr lang="en-US" altLang="zh-CN" sz="22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/>
              <a:t>提交网址：蕴瑜课堂</a:t>
            </a:r>
            <a:r>
              <a:rPr lang="en-US" altLang="zh-CN" dirty="0">
                <a:hlinkClick r:id="rId3"/>
              </a:rPr>
              <a:t>https://courses.gdut.edu.cn/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提交截止时间</a:t>
            </a:r>
            <a:r>
              <a:rPr lang="zh-CN" altLang="en-US" dirty="0" smtClean="0"/>
              <a:t>：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约一周，见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平台本次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实验作业要求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。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43012" name="灯片编号占位符 3">
            <a:extLst>
              <a:ext uri="{FF2B5EF4-FFF2-40B4-BE49-F238E27FC236}">
                <a16:creationId xmlns:a16="http://schemas.microsoft.com/office/drawing/2014/main" xmlns="" id="{6C224FE7-EFE0-48B9-6595-6F1049C5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E458C4A-67B5-443F-99F9-64066360D763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33</a:t>
            </a:fld>
            <a:endParaRPr lang="en-US" altLang="zh-CN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>
            <a:extLst>
              <a:ext uri="{FF2B5EF4-FFF2-40B4-BE49-F238E27FC236}">
                <a16:creationId xmlns:a16="http://schemas.microsoft.com/office/drawing/2014/main" xmlns="" id="{CFDEED11-BD82-C343-CB2A-ABDAAE7D9B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5059" name="内容占位符 2">
            <a:extLst>
              <a:ext uri="{FF2B5EF4-FFF2-40B4-BE49-F238E27FC236}">
                <a16:creationId xmlns:a16="http://schemas.microsoft.com/office/drawing/2014/main" xmlns="" id="{CE2E76D3-8E5B-F5C4-01FD-033984B43B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xmlns="" id="{1D3D7895-7730-4B8A-41D0-35065D39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A812203-4B72-42C6-BD74-B050FE4313FC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34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75379968-13F2-69F2-53AF-1604D5BCF2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dirty="0"/>
              <a:t>附录：实验</a:t>
            </a:r>
            <a:r>
              <a:rPr lang="en-US" altLang="zh-CN" sz="4400" dirty="0"/>
              <a:t>1.1</a:t>
            </a:r>
            <a:r>
              <a:rPr lang="zh-CN" altLang="en-US" sz="4400" dirty="0"/>
              <a:t>参考答案</a:t>
            </a: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xmlns="" id="{883E6176-8D27-5D69-1E0D-4EE361C7D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81075"/>
            <a:ext cx="86868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3200" b="1">
                <a:solidFill>
                  <a:srgbClr val="0033CC"/>
                </a:solidFill>
              </a:rPr>
              <a:t>例：计算函数的值（</a:t>
            </a:r>
            <a:r>
              <a:rPr lang="en-US" altLang="zh-CN" sz="3200" b="1" i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200" b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=0.1</a:t>
            </a:r>
            <a:r>
              <a:rPr lang="zh-CN" altLang="en-US" sz="3200" b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b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3200" b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b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sz="3200" b="1">
                <a:solidFill>
                  <a:srgbClr val="0033CC"/>
                </a:solidFill>
              </a:rPr>
              <a:t>）</a:t>
            </a:r>
            <a:endParaRPr lang="en-US" altLang="zh-CN" sz="3200" b="1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endParaRPr lang="en-US" altLang="zh-CN" sz="1400" b="1">
              <a:solidFill>
                <a:srgbClr val="0033CC"/>
              </a:solidFill>
            </a:endParaRPr>
          </a:p>
          <a:p>
            <a:pPr eaLnBrk="1" hangingPunct="1">
              <a:spcAft>
                <a:spcPct val="20000"/>
              </a:spcAft>
            </a:pPr>
            <a:r>
              <a:rPr lang="zh-CN" altLang="en-US" sz="3200" b="1">
                <a:solidFill>
                  <a:srgbClr val="0033CC"/>
                </a:solidFill>
              </a:rPr>
              <a:t>参考答案 </a:t>
            </a:r>
            <a:endParaRPr lang="en-US" altLang="zh-CN" sz="3200" b="1">
              <a:solidFill>
                <a:srgbClr val="0033CC"/>
              </a:solidFill>
            </a:endParaRP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800" b="1"/>
              <a:t>    计算机配置</a:t>
            </a:r>
            <a:endParaRPr lang="en-US" altLang="zh-CN" sz="2800" b="1"/>
          </a:p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3200" b="1">
                <a:solidFill>
                  <a:srgbClr val="0033CC"/>
                </a:solidFill>
              </a:rPr>
              <a:t>    </a:t>
            </a:r>
            <a:endParaRPr lang="zh-CN" altLang="en-US" sz="3200" b="1">
              <a:solidFill>
                <a:srgbClr val="0033CC"/>
              </a:solidFill>
            </a:endParaRPr>
          </a:p>
        </p:txBody>
      </p:sp>
      <p:sp>
        <p:nvSpPr>
          <p:cNvPr id="46084" name="Rectangle 9">
            <a:extLst>
              <a:ext uri="{FF2B5EF4-FFF2-40B4-BE49-F238E27FC236}">
                <a16:creationId xmlns:a16="http://schemas.microsoft.com/office/drawing/2014/main" xmlns="" id="{7A75F67C-AA6C-CCB5-8C9E-4CC268D58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5" name="Rectangle 11">
            <a:extLst>
              <a:ext uri="{FF2B5EF4-FFF2-40B4-BE49-F238E27FC236}">
                <a16:creationId xmlns:a16="http://schemas.microsoft.com/office/drawing/2014/main" xmlns="" id="{7723C1B5-E7C3-2008-6201-D55C80D1E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6" name="Rectangle 13">
            <a:extLst>
              <a:ext uri="{FF2B5EF4-FFF2-40B4-BE49-F238E27FC236}">
                <a16:creationId xmlns:a16="http://schemas.microsoft.com/office/drawing/2014/main" xmlns="" id="{A30AF56F-66DC-216A-ECD7-B204F59E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7" name="Rectangle 16">
            <a:extLst>
              <a:ext uri="{FF2B5EF4-FFF2-40B4-BE49-F238E27FC236}">
                <a16:creationId xmlns:a16="http://schemas.microsoft.com/office/drawing/2014/main" xmlns="" id="{9FCEBE70-426F-EC4B-48EE-E34A86DC0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8" name="灯片编号占位符 2">
            <a:extLst>
              <a:ext uri="{FF2B5EF4-FFF2-40B4-BE49-F238E27FC236}">
                <a16:creationId xmlns:a16="http://schemas.microsoft.com/office/drawing/2014/main" xmlns="" id="{AFCE929E-2845-4561-2F2C-8DAE4DCB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5475" y="6243638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38C339A-3EAC-4252-B15F-F31D8B87BA70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35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6089" name="Picture 2">
            <a:extLst>
              <a:ext uri="{FF2B5EF4-FFF2-40B4-BE49-F238E27FC236}">
                <a16:creationId xmlns:a16="http://schemas.microsoft.com/office/drawing/2014/main" xmlns="" id="{CF68BC86-6677-C385-5ECE-826D7FD0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492375"/>
            <a:ext cx="5762625" cy="1152525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xmlns="" id="{EAC9B67C-72BC-E7E3-DFCC-223C8C194E0C}"/>
              </a:ext>
            </a:extLst>
          </p:cNvPr>
          <p:cNvGraphicFramePr>
            <a:graphicFrameLocks noGrp="1"/>
          </p:cNvGraphicFramePr>
          <p:nvPr/>
        </p:nvGraphicFramePr>
        <p:xfrm>
          <a:off x="611188" y="3716338"/>
          <a:ext cx="8075612" cy="2924175"/>
        </p:xfrm>
        <a:graphic>
          <a:graphicData uri="http://schemas.openxmlformats.org/drawingml/2006/table">
            <a:tbl>
              <a:tblPr/>
              <a:tblGrid>
                <a:gridCol w="5857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93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320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605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255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2238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函数结果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乘法次数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加法次数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用时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9275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1.234567901234568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5000050000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0.062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1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1.234567901234568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100000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100000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0.034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9275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5000150001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5000050000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0.084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1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5000150001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100000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100000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0.034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125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长度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30109 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5000050000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100000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13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1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长度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30109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100000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100000 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0.36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46145" name="对象 1">
            <a:extLst>
              <a:ext uri="{FF2B5EF4-FFF2-40B4-BE49-F238E27FC236}">
                <a16:creationId xmlns:a16="http://schemas.microsoft.com/office/drawing/2014/main" xmlns="" id="{8263690F-6EFE-81B5-E9A9-B8BF040B59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5438" y="1700213"/>
          <a:ext cx="64103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r:id="rId5" imgW="36861750" imgH="3733800" progId="Equation.DSMT4">
                  <p:embed/>
                </p:oleObj>
              </mc:Choice>
              <mc:Fallback>
                <p:oleObj r:id="rId5" imgW="36861750" imgH="37338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5438" y="1700213"/>
                        <a:ext cx="641032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xmlns="" id="{0036704A-42C6-1DA4-5C20-6AA74DD849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dirty="0"/>
              <a:t>附录：实验</a:t>
            </a:r>
            <a:r>
              <a:rPr lang="en-US" altLang="zh-CN" sz="4400" dirty="0"/>
              <a:t>1.1</a:t>
            </a:r>
            <a:r>
              <a:rPr lang="zh-CN" altLang="en-US" sz="4400" dirty="0"/>
              <a:t>参考答案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B37505B1-FEC8-C12F-F09A-9A08A4E53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81075"/>
            <a:ext cx="8686800" cy="9969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Aft>
                <a:spcPct val="20000"/>
              </a:spcAft>
              <a:buFont typeface="Wingdings" pitchFamily="2" charset="2"/>
              <a:buNone/>
              <a:defRPr/>
            </a:pPr>
            <a:r>
              <a:rPr lang="zh-CN" altLang="en-US" sz="3200" b="1" kern="0" dirty="0">
                <a:solidFill>
                  <a:srgbClr val="0033CC"/>
                </a:solidFill>
              </a:rPr>
              <a:t>参考程序</a:t>
            </a:r>
            <a:r>
              <a:rPr lang="en-US" altLang="zh-CN" sz="3200" b="1" kern="0" dirty="0">
                <a:solidFill>
                  <a:srgbClr val="0033CC"/>
                </a:solidFill>
              </a:rPr>
              <a:t>1.7</a:t>
            </a:r>
            <a:r>
              <a:rPr lang="zh-CN" altLang="en-US" sz="3200" b="1" kern="0" dirty="0">
                <a:solidFill>
                  <a:srgbClr val="0033CC"/>
                </a:solidFill>
              </a:rPr>
              <a:t>：</a:t>
            </a:r>
            <a:endParaRPr lang="en-US" altLang="zh-CN" sz="3200" b="1" kern="0" dirty="0">
              <a:solidFill>
                <a:srgbClr val="0033CC"/>
              </a:solidFill>
            </a:endParaRPr>
          </a:p>
          <a:p>
            <a:pPr marL="0" indent="0" eaLnBrk="1" hangingPunct="1">
              <a:lnSpc>
                <a:spcPct val="150000"/>
              </a:lnSpc>
              <a:spcAft>
                <a:spcPct val="20000"/>
              </a:spcAft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0033CC"/>
                </a:solidFill>
              </a:rPr>
              <a:t>    </a:t>
            </a:r>
            <a:endParaRPr lang="zh-CN" altLang="en-US" sz="3200" b="1" kern="0" dirty="0">
              <a:solidFill>
                <a:srgbClr val="0033CC"/>
              </a:solidFill>
            </a:endParaRPr>
          </a:p>
        </p:txBody>
      </p:sp>
      <p:sp>
        <p:nvSpPr>
          <p:cNvPr id="48132" name="Rectangle 9">
            <a:extLst>
              <a:ext uri="{FF2B5EF4-FFF2-40B4-BE49-F238E27FC236}">
                <a16:creationId xmlns:a16="http://schemas.microsoft.com/office/drawing/2014/main" xmlns="" id="{A2EEC8D7-4F1D-3A6F-3FB6-0B03CA09D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33" name="Rectangle 11">
            <a:extLst>
              <a:ext uri="{FF2B5EF4-FFF2-40B4-BE49-F238E27FC236}">
                <a16:creationId xmlns:a16="http://schemas.microsoft.com/office/drawing/2014/main" xmlns="" id="{830930F6-9114-E459-5A84-D7722B1E6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34" name="Rectangle 13">
            <a:extLst>
              <a:ext uri="{FF2B5EF4-FFF2-40B4-BE49-F238E27FC236}">
                <a16:creationId xmlns:a16="http://schemas.microsoft.com/office/drawing/2014/main" xmlns="" id="{58F34EB4-5DA5-3242-C170-18140341C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35" name="Rectangle 16">
            <a:extLst>
              <a:ext uri="{FF2B5EF4-FFF2-40B4-BE49-F238E27FC236}">
                <a16:creationId xmlns:a16="http://schemas.microsoft.com/office/drawing/2014/main" xmlns="" id="{8E60957A-BC43-1731-798B-CD7DF224E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36" name="灯片编号占位符 2">
            <a:extLst>
              <a:ext uri="{FF2B5EF4-FFF2-40B4-BE49-F238E27FC236}">
                <a16:creationId xmlns:a16="http://schemas.microsoft.com/office/drawing/2014/main" xmlns="" id="{2AE38369-38C9-E652-7743-88B0FBFB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AAA9CFB-7084-4B3E-B3FD-6DF894E628F6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36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8137" name="Picture 11">
            <a:extLst>
              <a:ext uri="{FF2B5EF4-FFF2-40B4-BE49-F238E27FC236}">
                <a16:creationId xmlns:a16="http://schemas.microsoft.com/office/drawing/2014/main" xmlns="" id="{AF437045-5C1A-E5DD-7852-34C1CE352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"/>
          <a:stretch>
            <a:fillRect/>
          </a:stretch>
        </p:blipFill>
        <p:spPr bwMode="auto">
          <a:xfrm>
            <a:off x="1963738" y="1700213"/>
            <a:ext cx="5608637" cy="5041900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xmlns="" id="{91B7BB8B-9D8B-7B8C-519B-35CAF9E8B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dirty="0"/>
              <a:t>附录：实验</a:t>
            </a:r>
            <a:r>
              <a:rPr lang="en-US" altLang="zh-CN" sz="4400" dirty="0"/>
              <a:t>1.1</a:t>
            </a:r>
            <a:r>
              <a:rPr lang="zh-CN" altLang="en-US" sz="4400" dirty="0"/>
              <a:t>参考答案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3FDAA4A0-E71A-7817-D531-E26BC7588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81075"/>
            <a:ext cx="8686800" cy="9969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Aft>
                <a:spcPct val="20000"/>
              </a:spcAft>
              <a:buFont typeface="Wingdings" pitchFamily="2" charset="2"/>
              <a:buNone/>
              <a:defRPr/>
            </a:pPr>
            <a:r>
              <a:rPr lang="zh-CN" altLang="en-US" sz="3200" b="1" kern="0" dirty="0">
                <a:solidFill>
                  <a:srgbClr val="0033CC"/>
                </a:solidFill>
              </a:rPr>
              <a:t>参考程序</a:t>
            </a:r>
            <a:r>
              <a:rPr lang="en-US" altLang="zh-CN" sz="3200" b="1" kern="0" dirty="0">
                <a:solidFill>
                  <a:srgbClr val="0033CC"/>
                </a:solidFill>
              </a:rPr>
              <a:t>1.8</a:t>
            </a:r>
            <a:r>
              <a:rPr lang="zh-CN" altLang="en-US" sz="3200" b="1" kern="0" dirty="0">
                <a:solidFill>
                  <a:srgbClr val="0033CC"/>
                </a:solidFill>
              </a:rPr>
              <a:t>：</a:t>
            </a:r>
            <a:endParaRPr lang="en-US" altLang="zh-CN" sz="3200" b="1" kern="0" dirty="0">
              <a:solidFill>
                <a:srgbClr val="0033CC"/>
              </a:solidFill>
            </a:endParaRPr>
          </a:p>
          <a:p>
            <a:pPr marL="0" indent="0" eaLnBrk="1" hangingPunct="1">
              <a:lnSpc>
                <a:spcPct val="150000"/>
              </a:lnSpc>
              <a:spcAft>
                <a:spcPct val="20000"/>
              </a:spcAft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0033CC"/>
                </a:solidFill>
              </a:rPr>
              <a:t>    </a:t>
            </a:r>
            <a:endParaRPr lang="zh-CN" altLang="en-US" sz="3200" b="1" kern="0" dirty="0">
              <a:solidFill>
                <a:srgbClr val="0033CC"/>
              </a:solidFill>
            </a:endParaRPr>
          </a:p>
        </p:txBody>
      </p:sp>
      <p:sp>
        <p:nvSpPr>
          <p:cNvPr id="50180" name="Rectangle 9">
            <a:extLst>
              <a:ext uri="{FF2B5EF4-FFF2-40B4-BE49-F238E27FC236}">
                <a16:creationId xmlns:a16="http://schemas.microsoft.com/office/drawing/2014/main" xmlns="" id="{57142240-2852-1168-DA25-6ABA5F578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81" name="Rectangle 11">
            <a:extLst>
              <a:ext uri="{FF2B5EF4-FFF2-40B4-BE49-F238E27FC236}">
                <a16:creationId xmlns:a16="http://schemas.microsoft.com/office/drawing/2014/main" xmlns="" id="{CDEE1F2B-811D-1804-81F5-B324ED80D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82" name="Rectangle 13">
            <a:extLst>
              <a:ext uri="{FF2B5EF4-FFF2-40B4-BE49-F238E27FC236}">
                <a16:creationId xmlns:a16="http://schemas.microsoft.com/office/drawing/2014/main" xmlns="" id="{859B114D-77E4-3006-16BE-95A44E750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83" name="Rectangle 16">
            <a:extLst>
              <a:ext uri="{FF2B5EF4-FFF2-40B4-BE49-F238E27FC236}">
                <a16:creationId xmlns:a16="http://schemas.microsoft.com/office/drawing/2014/main" xmlns="" id="{450329D2-5671-F7A1-1EB1-B1A1BEF3F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84" name="灯片编号占位符 2">
            <a:extLst>
              <a:ext uri="{FF2B5EF4-FFF2-40B4-BE49-F238E27FC236}">
                <a16:creationId xmlns:a16="http://schemas.microsoft.com/office/drawing/2014/main" xmlns="" id="{4DC93489-3111-EF8C-1EF7-EF7566C8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310A3FD-8696-459F-813A-CA8782B6AC58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37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0185" name="Picture 9">
            <a:extLst>
              <a:ext uri="{FF2B5EF4-FFF2-40B4-BE49-F238E27FC236}">
                <a16:creationId xmlns:a16="http://schemas.microsoft.com/office/drawing/2014/main" xmlns="" id="{656C56BF-C300-0174-793A-CA91D33A6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676400"/>
            <a:ext cx="5545137" cy="5027613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>
            <a:extLst>
              <a:ext uri="{FF2B5EF4-FFF2-40B4-BE49-F238E27FC236}">
                <a16:creationId xmlns:a16="http://schemas.microsoft.com/office/drawing/2014/main" xmlns="" id="{251932F8-2EDD-0DE3-2FF9-BBBB662640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核心数据类型</a:t>
            </a:r>
          </a:p>
        </p:txBody>
      </p:sp>
      <p:pic>
        <p:nvPicPr>
          <p:cNvPr id="8195" name="内容占位符 2">
            <a:extLst>
              <a:ext uri="{FF2B5EF4-FFF2-40B4-BE49-F238E27FC236}">
                <a16:creationId xmlns:a16="http://schemas.microsoft.com/office/drawing/2014/main" xmlns="" id="{2D07E19E-5292-CA0D-8A9A-1CEECFEF89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8" y="1196975"/>
            <a:ext cx="8151812" cy="5184775"/>
          </a:xfrm>
        </p:spPr>
      </p:pic>
      <p:sp>
        <p:nvSpPr>
          <p:cNvPr id="8196" name="灯片编号占位符 3">
            <a:extLst>
              <a:ext uri="{FF2B5EF4-FFF2-40B4-BE49-F238E27FC236}">
                <a16:creationId xmlns:a16="http://schemas.microsoft.com/office/drawing/2014/main" xmlns="" id="{9C058E84-C452-E272-FFDF-C43C93458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72C6376-A4AD-4253-BF19-F44A9AC04EAA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4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>
            <a:extLst>
              <a:ext uri="{FF2B5EF4-FFF2-40B4-BE49-F238E27FC236}">
                <a16:creationId xmlns:a16="http://schemas.microsoft.com/office/drawing/2014/main" xmlns="" id="{C62FA3D5-D996-1C93-435F-3B429FA883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数字</a:t>
            </a:r>
          </a:p>
        </p:txBody>
      </p:sp>
      <p:sp>
        <p:nvSpPr>
          <p:cNvPr id="9219" name="灯片编号占位符 3">
            <a:extLst>
              <a:ext uri="{FF2B5EF4-FFF2-40B4-BE49-F238E27FC236}">
                <a16:creationId xmlns:a16="http://schemas.microsoft.com/office/drawing/2014/main" xmlns="" id="{DB65B0DB-E62E-8878-C933-BEFD6FCE9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B585C02-9BA8-4DB3-BD9B-6DE6420276B7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5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220" name="内容占位符 5">
            <a:extLst>
              <a:ext uri="{FF2B5EF4-FFF2-40B4-BE49-F238E27FC236}">
                <a16:creationId xmlns:a16="http://schemas.microsoft.com/office/drawing/2014/main" xmlns="" id="{E9A2DA66-FE29-7E50-CB9C-4EECA1E908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2349500"/>
            <a:ext cx="8858250" cy="3613150"/>
          </a:xfrm>
        </p:spPr>
      </p:pic>
      <p:sp>
        <p:nvSpPr>
          <p:cNvPr id="9221" name="内容占位符 2">
            <a:extLst>
              <a:ext uri="{FF2B5EF4-FFF2-40B4-BE49-F238E27FC236}">
                <a16:creationId xmlns:a16="http://schemas.microsoft.com/office/drawing/2014/main" xmlns="" id="{B085A00F-CF67-D641-D3C8-04AEB8084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125538"/>
            <a:ext cx="8675687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dirty="0"/>
              <a:t>整数：可以增长为任意位数的数字（</a:t>
            </a:r>
            <a:r>
              <a:rPr lang="zh-CN" altLang="en-US" dirty="0">
                <a:solidFill>
                  <a:srgbClr val="FF0000"/>
                </a:solidFill>
              </a:rPr>
              <a:t>内存允许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浮点数对象：带有小数点或科学计数标志</a:t>
            </a:r>
            <a:r>
              <a:rPr lang="en-US" altLang="zh-CN" dirty="0"/>
              <a:t>e</a:t>
            </a:r>
            <a:r>
              <a:rPr lang="zh-CN" altLang="en-US" dirty="0"/>
              <a:t>或</a:t>
            </a:r>
            <a:r>
              <a:rPr lang="en-US" altLang="zh-CN" dirty="0"/>
              <a:t>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>
            <a:extLst>
              <a:ext uri="{FF2B5EF4-FFF2-40B4-BE49-F238E27FC236}">
                <a16:creationId xmlns:a16="http://schemas.microsoft.com/office/drawing/2014/main" xmlns="" id="{3B6BC277-FFD9-D040-81C3-644B915554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整数</a:t>
            </a:r>
          </a:p>
        </p:txBody>
      </p:sp>
      <p:sp>
        <p:nvSpPr>
          <p:cNvPr id="10243" name="内容占位符 2">
            <a:extLst>
              <a:ext uri="{FF2B5EF4-FFF2-40B4-BE49-F238E27FC236}">
                <a16:creationId xmlns:a16="http://schemas.microsoft.com/office/drawing/2014/main" xmlns="" id="{53D9762F-6E8B-581D-6CC2-DE82A46889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268413"/>
            <a:ext cx="8229600" cy="50403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写成十进制的数字的串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十六、八、二进制在代码中都对应整数对象，只是特定值的不同语法表示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内置函数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hex(</a:t>
            </a:r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oct(</a:t>
            </a:r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bin(</a:t>
            </a:r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把一个整数转换为十六、八、二进制表示的字符串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int(</a:t>
            </a:r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根据给定</a:t>
            </a: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进制转为十进制整数</a:t>
            </a:r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xmlns="" id="{1C1D6242-A843-C167-BD70-5841C99A3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14D3E1E-76D2-4533-B06E-F9FCC15A5DB8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6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>
            <a:extLst>
              <a:ext uri="{FF2B5EF4-FFF2-40B4-BE49-F238E27FC236}">
                <a16:creationId xmlns:a16="http://schemas.microsoft.com/office/drawing/2014/main" xmlns="" id="{F17F4655-2CA2-EA93-4CC2-7C9D1C4DC3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浮点数</a:t>
            </a:r>
          </a:p>
        </p:txBody>
      </p:sp>
      <p:sp>
        <p:nvSpPr>
          <p:cNvPr id="11267" name="内容占位符 2">
            <a:extLst>
              <a:ext uri="{FF2B5EF4-FFF2-40B4-BE49-F238E27FC236}">
                <a16:creationId xmlns:a16="http://schemas.microsoft.com/office/drawing/2014/main" xmlns="" id="{1410BC80-F81C-9244-4DD1-DDD25EAA27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268413"/>
            <a:ext cx="8229600" cy="50403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浮点数对象在表达式中，</a:t>
            </a:r>
            <a:r>
              <a:rPr lang="en-US" altLang="zh-CN"/>
              <a:t>Python</a:t>
            </a:r>
            <a:r>
              <a:rPr lang="zh-CN" altLang="en-US"/>
              <a:t>将启用</a:t>
            </a:r>
            <a:r>
              <a:rPr lang="zh-CN" altLang="en-US">
                <a:solidFill>
                  <a:srgbClr val="FF0000"/>
                </a:solidFill>
              </a:rPr>
              <a:t>浮点数</a:t>
            </a:r>
            <a:r>
              <a:rPr lang="zh-CN" altLang="en-US"/>
              <a:t>（而不是整数）</a:t>
            </a:r>
            <a:r>
              <a:rPr lang="zh-CN" altLang="en-US">
                <a:solidFill>
                  <a:srgbClr val="FF0000"/>
                </a:solidFill>
              </a:rPr>
              <a:t>的运算法则</a:t>
            </a:r>
            <a:r>
              <a:rPr lang="zh-CN" altLang="en-US"/>
              <a:t>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浮点数在标准</a:t>
            </a:r>
            <a:r>
              <a:rPr lang="en-US" altLang="zh-CN"/>
              <a:t>Cpython</a:t>
            </a:r>
            <a:r>
              <a:rPr lang="zh-CN" altLang="en-US"/>
              <a:t>中采用</a:t>
            </a:r>
            <a:r>
              <a:rPr lang="en-US" altLang="zh-CN"/>
              <a:t>C</a:t>
            </a:r>
            <a:r>
              <a:rPr lang="zh-CN" altLang="en-US"/>
              <a:t>语言中的“</a:t>
            </a:r>
            <a:r>
              <a:rPr lang="zh-CN" altLang="en-US">
                <a:solidFill>
                  <a:srgbClr val="FF0000"/>
                </a:solidFill>
              </a:rPr>
              <a:t>双精度</a:t>
            </a:r>
            <a:r>
              <a:rPr lang="zh-CN" altLang="en-US"/>
              <a:t>”来实现，其精度与用来构架</a:t>
            </a:r>
            <a:r>
              <a:rPr lang="en-US" altLang="zh-CN"/>
              <a:t>Python</a:t>
            </a:r>
            <a:r>
              <a:rPr lang="zh-CN" altLang="en-US"/>
              <a:t>解释器的</a:t>
            </a:r>
            <a:r>
              <a:rPr lang="en-US" altLang="zh-CN"/>
              <a:t>C</a:t>
            </a:r>
            <a:r>
              <a:rPr lang="zh-CN" altLang="en-US"/>
              <a:t>编译器所给定的双精度一样。</a:t>
            </a:r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xmlns="" id="{FA7AC3CE-CC9D-070E-B8A2-CCF2308BB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1EB8BD3-E806-4070-9742-482B5BEEBB8A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7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>
            <a:extLst>
              <a:ext uri="{FF2B5EF4-FFF2-40B4-BE49-F238E27FC236}">
                <a16:creationId xmlns:a16="http://schemas.microsoft.com/office/drawing/2014/main" xmlns="" id="{E0C5F140-167D-5C97-3476-16B98A61C7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表达式运算符</a:t>
            </a:r>
          </a:p>
        </p:txBody>
      </p:sp>
      <p:pic>
        <p:nvPicPr>
          <p:cNvPr id="12291" name="内容占位符 4">
            <a:extLst>
              <a:ext uri="{FF2B5EF4-FFF2-40B4-BE49-F238E27FC236}">
                <a16:creationId xmlns:a16="http://schemas.microsoft.com/office/drawing/2014/main" xmlns="" id="{29D83DAC-2A42-9573-D07A-53EB79F68A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21"/>
          <a:stretch>
            <a:fillRect/>
          </a:stretch>
        </p:blipFill>
        <p:spPr>
          <a:xfrm>
            <a:off x="1187450" y="908050"/>
            <a:ext cx="6985000" cy="5811838"/>
          </a:xfrm>
        </p:spPr>
      </p:pic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xmlns="" id="{F769ACD0-6FFA-550C-1572-F06210A6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2036726-D093-4C5A-A831-66CD95853C2B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8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>
            <a:extLst>
              <a:ext uri="{FF2B5EF4-FFF2-40B4-BE49-F238E27FC236}">
                <a16:creationId xmlns:a16="http://schemas.microsoft.com/office/drawing/2014/main" xmlns="" id="{BB87F540-4123-1CB1-6FFA-4947EC9556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表达式运算符</a:t>
            </a:r>
          </a:p>
        </p:txBody>
      </p:sp>
      <p:pic>
        <p:nvPicPr>
          <p:cNvPr id="13315" name="内容占位符 4">
            <a:extLst>
              <a:ext uri="{FF2B5EF4-FFF2-40B4-BE49-F238E27FC236}">
                <a16:creationId xmlns:a16="http://schemas.microsoft.com/office/drawing/2014/main" xmlns="" id="{8C7BC973-3B2E-0829-E1D1-3771D0A8DA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71"/>
          <a:stretch>
            <a:fillRect/>
          </a:stretch>
        </p:blipFill>
        <p:spPr>
          <a:xfrm>
            <a:off x="1042988" y="1125538"/>
            <a:ext cx="7029450" cy="5399087"/>
          </a:xfrm>
        </p:spPr>
      </p:pic>
      <p:sp>
        <p:nvSpPr>
          <p:cNvPr id="13316" name="灯片编号占位符 3">
            <a:extLst>
              <a:ext uri="{FF2B5EF4-FFF2-40B4-BE49-F238E27FC236}">
                <a16:creationId xmlns:a16="http://schemas.microsoft.com/office/drawing/2014/main" xmlns="" id="{42FAF1AA-F76B-4626-DFC2-E767852F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17B293C-DD96-4C32-970C-2A725C7AEED9}" type="slidenum">
              <a:rPr lang="en-US" altLang="zh-CN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9</a:t>
            </a:fld>
            <a:endParaRPr lang="en-US" altLang="zh-CN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4693</TotalTime>
  <Words>1719</Words>
  <Application>Microsoft Office PowerPoint</Application>
  <PresentationFormat>全屏显示(4:3)</PresentationFormat>
  <Paragraphs>434</Paragraphs>
  <Slides>37</Slides>
  <Notes>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9" baseType="lpstr">
      <vt:lpstr>Edge</vt:lpstr>
      <vt:lpstr>MathType 7.0 Equation</vt:lpstr>
      <vt:lpstr>上机1：Python数值分析 1. 开电脑 2. 打开Anaconda3 选择Jupyter Notebook</vt:lpstr>
      <vt:lpstr>PowerPoint 演示文稿</vt:lpstr>
      <vt:lpstr>目录</vt:lpstr>
      <vt:lpstr>Python核心数据类型</vt:lpstr>
      <vt:lpstr>Python数字</vt:lpstr>
      <vt:lpstr>Python整数</vt:lpstr>
      <vt:lpstr>Python浮点数</vt:lpstr>
      <vt:lpstr>Python表达式运算符</vt:lpstr>
      <vt:lpstr>Python表达式运算符</vt:lpstr>
      <vt:lpstr>Python运算符</vt:lpstr>
      <vt:lpstr>Python运算符</vt:lpstr>
      <vt:lpstr>Python中的变量</vt:lpstr>
      <vt:lpstr>数值的显示格式</vt:lpstr>
      <vt:lpstr>数值的显示格式</vt:lpstr>
      <vt:lpstr>混合类型向上转换</vt:lpstr>
      <vt:lpstr>超大整数（无限制精度长整数）</vt:lpstr>
      <vt:lpstr>PI和开平方根</vt:lpstr>
      <vt:lpstr>目录</vt:lpstr>
      <vt:lpstr>目录</vt:lpstr>
      <vt:lpstr>实验1.1：减少运算次数的实验</vt:lpstr>
      <vt:lpstr>实验1.1：减少运算次数的实验</vt:lpstr>
      <vt:lpstr>实验1.1：减少运算次数的实验</vt:lpstr>
      <vt:lpstr>实验1.1：减少运算次数的实验</vt:lpstr>
      <vt:lpstr>实验1.1：减少运算次数的实验</vt:lpstr>
      <vt:lpstr>实验1.1：减少运算次数的实验</vt:lpstr>
      <vt:lpstr>实验1.1：减少运算次数的实验</vt:lpstr>
      <vt:lpstr>目录</vt:lpstr>
      <vt:lpstr>实验1.2：求解非线性方程的二分法实现</vt:lpstr>
      <vt:lpstr>PowerPoint 演示文稿</vt:lpstr>
      <vt:lpstr>二分法（Bisection or Binary-search method）</vt:lpstr>
      <vt:lpstr>二分法解方程程序</vt:lpstr>
      <vt:lpstr>实验1.2：求解非线性方程的二分法实现</vt:lpstr>
      <vt:lpstr>上机课任务</vt:lpstr>
      <vt:lpstr>PowerPoint 演示文稿</vt:lpstr>
      <vt:lpstr>附录：实验1.1参考答案</vt:lpstr>
      <vt:lpstr>附录：实验1.1参考答案</vt:lpstr>
      <vt:lpstr>附录：实验1.1参考答案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数值计算方法 (Numerical Methods)</dc:title>
  <dc:creator>Amaze</dc:creator>
  <cp:lastModifiedBy>MingABC</cp:lastModifiedBy>
  <cp:revision>445</cp:revision>
  <cp:lastPrinted>2025-03-03T12:28:21Z</cp:lastPrinted>
  <dcterms:created xsi:type="dcterms:W3CDTF">2012-09-20T01:27:46Z</dcterms:created>
  <dcterms:modified xsi:type="dcterms:W3CDTF">2025-03-09T02:31:03Z</dcterms:modified>
</cp:coreProperties>
</file>